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9" r:id="rId2"/>
    <p:sldId id="972" r:id="rId3"/>
    <p:sldId id="1015" r:id="rId4"/>
    <p:sldId id="1041" r:id="rId5"/>
    <p:sldId id="1042" r:id="rId6"/>
    <p:sldId id="1045" r:id="rId7"/>
    <p:sldId id="1044" r:id="rId8"/>
    <p:sldId id="1043" r:id="rId9"/>
    <p:sldId id="1046" r:id="rId10"/>
    <p:sldId id="1047" r:id="rId11"/>
    <p:sldId id="1048" r:id="rId12"/>
    <p:sldId id="1049" r:id="rId13"/>
    <p:sldId id="1050" r:id="rId14"/>
    <p:sldId id="1051" r:id="rId15"/>
    <p:sldId id="1052" r:id="rId16"/>
    <p:sldId id="1053" r:id="rId17"/>
    <p:sldId id="1054" r:id="rId18"/>
    <p:sldId id="1055" r:id="rId19"/>
    <p:sldId id="1056" r:id="rId20"/>
    <p:sldId id="1057" r:id="rId21"/>
    <p:sldId id="1081" r:id="rId22"/>
    <p:sldId id="1082" r:id="rId23"/>
    <p:sldId id="1058" r:id="rId24"/>
    <p:sldId id="1059" r:id="rId25"/>
    <p:sldId id="1060" r:id="rId26"/>
    <p:sldId id="1083" r:id="rId27"/>
    <p:sldId id="1061" r:id="rId28"/>
    <p:sldId id="1062" r:id="rId29"/>
    <p:sldId id="1063" r:id="rId30"/>
    <p:sldId id="1084" r:id="rId31"/>
    <p:sldId id="1085" r:id="rId32"/>
    <p:sldId id="1096" r:id="rId33"/>
    <p:sldId id="1097" r:id="rId34"/>
    <p:sldId id="1098" r:id="rId35"/>
    <p:sldId id="1099" r:id="rId36"/>
    <p:sldId id="1100" r:id="rId37"/>
    <p:sldId id="1064" r:id="rId38"/>
    <p:sldId id="1065" r:id="rId39"/>
    <p:sldId id="1066" r:id="rId40"/>
    <p:sldId id="1086" r:id="rId41"/>
    <p:sldId id="1087" r:id="rId42"/>
    <p:sldId id="1067" r:id="rId43"/>
    <p:sldId id="1016" r:id="rId44"/>
    <p:sldId id="1068" r:id="rId45"/>
    <p:sldId id="1069" r:id="rId46"/>
    <p:sldId id="1089" r:id="rId47"/>
    <p:sldId id="1088" r:id="rId48"/>
    <p:sldId id="1071" r:id="rId49"/>
    <p:sldId id="1091" r:id="rId50"/>
    <p:sldId id="1070" r:id="rId51"/>
    <p:sldId id="1090" r:id="rId52"/>
    <p:sldId id="1072" r:id="rId53"/>
    <p:sldId id="1073" r:id="rId54"/>
    <p:sldId id="1092" r:id="rId55"/>
    <p:sldId id="1074" r:id="rId56"/>
    <p:sldId id="1075" r:id="rId57"/>
    <p:sldId id="1093" r:id="rId58"/>
    <p:sldId id="1076" r:id="rId59"/>
    <p:sldId id="1077" r:id="rId60"/>
    <p:sldId id="1078" r:id="rId61"/>
    <p:sldId id="1094" r:id="rId62"/>
    <p:sldId id="1079" r:id="rId63"/>
    <p:sldId id="1080" r:id="rId64"/>
    <p:sldId id="1095" r:id="rId65"/>
    <p:sldId id="1101" r:id="rId66"/>
    <p:sldId id="1102" r:id="rId67"/>
    <p:sldId id="1103" r:id="rId68"/>
    <p:sldId id="1104" r:id="rId69"/>
    <p:sldId id="1105" r:id="rId70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41"/>
            <p14:sldId id="1042"/>
            <p14:sldId id="1045"/>
            <p14:sldId id="1044"/>
            <p14:sldId id="1043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81"/>
            <p14:sldId id="1082"/>
            <p14:sldId id="1058"/>
            <p14:sldId id="1059"/>
            <p14:sldId id="1060"/>
            <p14:sldId id="1083"/>
            <p14:sldId id="1061"/>
            <p14:sldId id="1062"/>
            <p14:sldId id="1063"/>
            <p14:sldId id="1084"/>
            <p14:sldId id="1085"/>
            <p14:sldId id="1096"/>
            <p14:sldId id="1097"/>
            <p14:sldId id="1098"/>
            <p14:sldId id="1099"/>
            <p14:sldId id="1100"/>
            <p14:sldId id="1064"/>
            <p14:sldId id="1065"/>
            <p14:sldId id="1066"/>
            <p14:sldId id="1086"/>
            <p14:sldId id="1087"/>
            <p14:sldId id="1067"/>
            <p14:sldId id="1016"/>
            <p14:sldId id="1068"/>
            <p14:sldId id="1069"/>
            <p14:sldId id="1089"/>
            <p14:sldId id="1088"/>
            <p14:sldId id="1071"/>
            <p14:sldId id="1091"/>
            <p14:sldId id="1070"/>
            <p14:sldId id="1090"/>
            <p14:sldId id="1072"/>
            <p14:sldId id="1073"/>
            <p14:sldId id="1092"/>
            <p14:sldId id="1074"/>
            <p14:sldId id="1075"/>
            <p14:sldId id="1093"/>
            <p14:sldId id="1076"/>
            <p14:sldId id="1077"/>
            <p14:sldId id="1078"/>
            <p14:sldId id="1094"/>
            <p14:sldId id="1079"/>
            <p14:sldId id="1080"/>
            <p14:sldId id="1095"/>
            <p14:sldId id="1101"/>
            <p14:sldId id="1102"/>
            <p14:sldId id="1103"/>
            <p14:sldId id="1104"/>
            <p14:sldId id="11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6245" autoAdjust="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27.03.25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919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014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366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206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141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674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8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895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387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74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5525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F5472-A020-6131-9D43-A3A54701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AC69C-ADDA-9925-8979-8BF5B47AD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C9887-95F6-F6C1-11D0-8A7DA05DC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CD6B-1924-E070-A36C-DBD0073CC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9761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C9A9-6A4F-5865-72D3-F1130ECB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A613A-6FC8-4A82-30E5-0FEE98535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ED223-D44B-6639-162A-9FFA00A12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917AF-B916-6CDE-961F-F52E0009D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6167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4635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6764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A927-AB8A-05FC-6972-39FA5716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125CF-004C-66EE-A92A-B10BEAFCA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85ECF-1C0A-CC57-552C-FB6D3999B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BE06-55F2-9A8C-67AF-D4D909167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3421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3611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759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49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5478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8250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5867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3515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421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3114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6310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0158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9299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16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119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4EA4-427B-7F11-482F-6D1D9DD6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FCE88-D58B-CB13-6BA0-98EDC8847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4F5DA-CB4E-D7DC-1C84-37FB9A10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EACF2-488B-C9BB-65A8-A2D12A7FD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3590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2F1C4-65EF-CB36-1832-587C80A0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C717C-E47C-AD3C-2B6C-CC244E500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57C5B-21DD-D34B-F5C9-9810782C2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76568-7229-FD31-F39B-ADCFBB30C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4552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7551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4536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530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2D5F-5ED9-10D9-635F-4767C418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4B0C-7A7D-05CC-D4C1-51B7C363F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3D254-2173-7009-DB3B-A49CE442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4CE3B-85A5-DE80-5B18-0CE1385A2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905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A56A-4E7F-83F0-4EDA-FCE94E622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79666-7658-A722-7297-1CAE323DD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17C8C-9B50-2418-6030-D442E1BA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0E5E8-951A-3E47-6787-D8D7F324E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1424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46902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400D-3D95-FE3A-833C-8F4FCB7C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8C4AB-9D03-F676-8E4C-5A1084C9C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986D3-F462-AEC3-236D-AA634C4A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F14AC-E004-649D-D539-9F4621A52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931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113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92610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D2115-BD80-DE0F-1AA4-E2616E33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76006-63CE-FA99-E2AC-EC9AB03AD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C6898-387D-9649-1142-CEBDD58C4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ABED-B6D0-BE57-26BB-6AFB5F893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7249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4205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6434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4CAF-CC25-4390-C870-4CE23375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6812F-29F1-F163-4B6B-39E04CBA7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F342A-5A1C-658C-50AA-4A2BE8F79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3C508-4E69-D952-F427-41B0BF996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65008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89598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17304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5C2E9-EA3E-D504-33AC-DAB5C9FF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A6F4F-6C26-9EAC-4862-D8E02267A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32E45-19DB-2263-B055-10E33B2B6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6BED9-525F-11F3-52AF-8E76A9532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758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9735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115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99003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485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32ED-321C-C9EE-1F1E-D3735291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DDDA6-ECF4-8510-7362-41562EE7C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25C01-C182-BC0F-39B5-E9CCD84B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99D33-C756-3F2B-9B46-A04ADCB82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3211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67550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70603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103D-2187-25B8-766E-57A61CAC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604DF-17B1-A02E-33CD-8F9EEB6C3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1AE94-DA76-81D9-D3A2-8FE3BBCDD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BD0B7-558B-E244-E615-BE1005AD1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3729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3481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18770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5503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1424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13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465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305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12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90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100.png"/><Relationship Id="rId9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17: Random numbers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27,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10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Mersenne Twister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C8456-097A-8B9C-5973-789A633C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8" y="2176974"/>
            <a:ext cx="5671728" cy="279779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185C83-BD26-ECC0-E7A9-B498CEC8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90" y="1578932"/>
            <a:ext cx="5241969" cy="39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Random seed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BC9C1-BBCF-5C9C-BB64-FDAAA589857C}"/>
              </a:ext>
            </a:extLst>
          </p:cNvPr>
          <p:cNvSpPr txBox="1"/>
          <p:nvPr/>
        </p:nvSpPr>
        <p:spPr>
          <a:xfrm>
            <a:off x="718883" y="1187172"/>
            <a:ext cx="83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Most RNGs (like LCG, Mersenne Twister,…) maintain state variables and </a:t>
            </a:r>
          </a:p>
          <a:p>
            <a:r>
              <a:rPr lang="en-US" sz="2000" dirty="0"/>
              <a:t>iteratively generate a pre-determined sequence of (pseudo)-random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5C3BD-0EF4-34C9-B488-FD0AF0AF5661}"/>
              </a:ext>
            </a:extLst>
          </p:cNvPr>
          <p:cNvSpPr txBox="1"/>
          <p:nvPr/>
        </p:nvSpPr>
        <p:spPr>
          <a:xfrm>
            <a:off x="718883" y="1956790"/>
            <a:ext cx="6069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initial state can be changed by specifying the </a:t>
            </a:r>
            <a:r>
              <a:rPr lang="en-US" sz="2000" i="1" dirty="0"/>
              <a:t>seed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911CC-55EC-4B54-202C-73A38836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98" y="2917060"/>
            <a:ext cx="2796090" cy="309288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8639D9B-6677-49EA-7D39-6791B80B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32" y="3083862"/>
            <a:ext cx="38404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8F7753B-8258-49E7-497C-20371AB9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39" y="3083862"/>
            <a:ext cx="384048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51261-5CC7-DF3B-E413-02A9D88EF1FE}"/>
              </a:ext>
            </a:extLst>
          </p:cNvPr>
          <p:cNvSpPr txBox="1"/>
          <p:nvPr/>
        </p:nvSpPr>
        <p:spPr>
          <a:xfrm>
            <a:off x="718883" y="2436925"/>
            <a:ext cx="8060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Running the program from the same seed will generate identical outcome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46A4B-A998-B55E-4C43-E6A767221073}"/>
              </a:ext>
            </a:extLst>
          </p:cNvPr>
          <p:cNvSpPr txBox="1"/>
          <p:nvPr/>
        </p:nvSpPr>
        <p:spPr>
          <a:xfrm>
            <a:off x="718883" y="6135551"/>
            <a:ext cx="10241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the same seed is good for debugging… but bad for parallel production runs on a cluster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284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BC9C1-BBCF-5C9C-BB64-FDAAA589857C}"/>
              </a:ext>
            </a:extLst>
          </p:cNvPr>
          <p:cNvSpPr txBox="1"/>
          <p:nvPr/>
        </p:nvSpPr>
        <p:spPr>
          <a:xfrm>
            <a:off x="718883" y="1165086"/>
            <a:ext cx="560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 10.1 from M. Newman, Computational Physics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5C3BD-0EF4-34C9-B488-FD0AF0AF5661}"/>
              </a:ext>
            </a:extLst>
          </p:cNvPr>
          <p:cNvSpPr txBox="1"/>
          <p:nvPr/>
        </p:nvSpPr>
        <p:spPr>
          <a:xfrm>
            <a:off x="718883" y="1621588"/>
            <a:ext cx="11301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Some physical processes are truly random (recall quantum mechanics), for instance </a:t>
            </a:r>
            <a:r>
              <a:rPr lang="en-US" sz="2000" b="1" dirty="0"/>
              <a:t>radioactive decay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51261-5CC7-DF3B-E413-02A9D88EF1FE}"/>
                  </a:ext>
                </a:extLst>
              </p:cNvPr>
              <p:cNvSpPr txBox="1"/>
              <p:nvPr/>
            </p:nvSpPr>
            <p:spPr>
              <a:xfrm>
                <a:off x="718883" y="2130116"/>
                <a:ext cx="7244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number of radioactive isotopes with a half-life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evolves as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51261-5CC7-DF3B-E413-02A9D88EF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83" y="2130116"/>
                <a:ext cx="7244997" cy="400110"/>
              </a:xfrm>
              <a:prstGeom prst="rect">
                <a:avLst/>
              </a:prstGeom>
              <a:blipFill>
                <a:blip r:embed="rId3"/>
                <a:stretch>
                  <a:fillRect l="-87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207AB0-2547-E26C-4416-40DBA25B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89" y="2535344"/>
            <a:ext cx="1400821" cy="328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7433E2-5886-8959-0E97-FE2B85502558}"/>
              </a:ext>
            </a:extLst>
          </p:cNvPr>
          <p:cNvSpPr txBox="1"/>
          <p:nvPr/>
        </p:nvSpPr>
        <p:spPr>
          <a:xfrm>
            <a:off x="718883" y="2916825"/>
            <a:ext cx="8642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therefore, the probability for a single atom to decay over the time interval </a:t>
            </a:r>
            <a:r>
              <a:rPr lang="en-US" sz="2000" i="1" dirty="0"/>
              <a:t>t</a:t>
            </a:r>
            <a:r>
              <a:rPr lang="en-US" sz="2000" dirty="0"/>
              <a:t> is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3E96B-B3FD-2564-96D6-A727CCCF0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699" y="3370402"/>
            <a:ext cx="1498600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60FC3-3647-B470-C895-50BC5FA970E7}"/>
                  </a:ext>
                </a:extLst>
              </p:cNvPr>
              <p:cNvSpPr txBox="1"/>
              <p:nvPr/>
            </p:nvSpPr>
            <p:spPr>
              <a:xfrm>
                <a:off x="718883" y="3858118"/>
                <a:ext cx="113014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us simulate the time evolution for a sample of thallium atoms decaying (half-life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3.053 mins) into lead atoms.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60FC3-3647-B470-C895-50BC5FA9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83" y="3858118"/>
                <a:ext cx="11301492" cy="707886"/>
              </a:xfrm>
              <a:prstGeom prst="rect">
                <a:avLst/>
              </a:prstGeom>
              <a:blipFill>
                <a:blip r:embed="rId6"/>
                <a:stretch>
                  <a:fillRect l="-561" t="-5263" r="-56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FE7E35B-3491-725B-1C6F-B7DFB59BE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76" y="4587971"/>
            <a:ext cx="4604800" cy="2041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621C0-BF02-A2CA-B61A-3D6567540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825" y="4604099"/>
            <a:ext cx="3838808" cy="20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4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7716-5CB4-70BC-0C48-A7F8D517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89" y="1424760"/>
            <a:ext cx="6400800" cy="4715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86227-412A-B88B-0ABC-2BAEE46D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920" y="2203571"/>
            <a:ext cx="1400821" cy="328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9D28-0CCE-8A58-33A0-D36A0B84A279}"/>
              </a:ext>
            </a:extLst>
          </p:cNvPr>
          <p:cNvSpPr txBox="1"/>
          <p:nvPr/>
        </p:nvSpPr>
        <p:spPr>
          <a:xfrm>
            <a:off x="9558510" y="18342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Expected:</a:t>
            </a:r>
          </a:p>
        </p:txBody>
      </p:sp>
    </p:spTree>
    <p:extLst>
      <p:ext uri="{BB962C8B-B14F-4D97-AF65-F5344CB8AC3E}">
        <p14:creationId xmlns:p14="http://schemas.microsoft.com/office/powerpoint/2010/main" val="306290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Radioactive decay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EEB4704-1CE6-77F2-9BFC-6AFB0795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32442"/>
            <a:ext cx="6400800" cy="47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B9D3-E5A5-9E79-AB7C-9E06B29A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920" y="2203571"/>
            <a:ext cx="1400821" cy="32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26DB7-BE87-FC25-7A1F-F6F927DD1B24}"/>
              </a:ext>
            </a:extLst>
          </p:cNvPr>
          <p:cNvSpPr txBox="1"/>
          <p:nvPr/>
        </p:nvSpPr>
        <p:spPr>
          <a:xfrm>
            <a:off x="9558510" y="18342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Expected:</a:t>
            </a:r>
          </a:p>
        </p:txBody>
      </p:sp>
    </p:spTree>
    <p:extLst>
      <p:ext uri="{BB962C8B-B14F-4D97-AF65-F5344CB8AC3E}">
        <p14:creationId xmlns:p14="http://schemas.microsoft.com/office/powerpoint/2010/main" val="358892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Brownian motion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483830" y="1221897"/>
            <a:ext cx="959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Brownian motion </a:t>
            </a:r>
            <a:r>
              <a:rPr lang="en-US" dirty="0"/>
              <a:t>is a motion of a heavy particle in a gas colliding with the lighter gas particles.</a:t>
            </a:r>
          </a:p>
          <a:p>
            <a:r>
              <a:rPr lang="en-US" dirty="0"/>
              <a:t>We can consider a simplified 2D motion of particle by randomly making </a:t>
            </a:r>
          </a:p>
          <a:p>
            <a:r>
              <a:rPr lang="en-US" dirty="0"/>
              <a:t>a small step at each iteration in one of the four directions.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68168-72D8-8B90-4081-3AAAB197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26" y="2577875"/>
            <a:ext cx="4318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Simulation example: Brownian motion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483830" y="1221897"/>
            <a:ext cx="959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Brownian motion </a:t>
            </a:r>
            <a:r>
              <a:rPr lang="en-US" dirty="0"/>
              <a:t>is a motion of a heavy particle in a gas colliding with the lighter gas particles.</a:t>
            </a:r>
          </a:p>
          <a:p>
            <a:r>
              <a:rPr lang="en-US" dirty="0"/>
              <a:t>We can consider a simplified 2D motion of particle by randomly making </a:t>
            </a:r>
          </a:p>
          <a:p>
            <a:r>
              <a:rPr lang="en-US" dirty="0"/>
              <a:t>a small step at each iteration in one of the four directions.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68168-72D8-8B90-4081-3AAAB197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26" y="2577875"/>
            <a:ext cx="4318000" cy="31750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7828172-9A04-1A87-ACCB-E30D90DE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0690"/>
            <a:ext cx="4923250" cy="38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2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799420" y="1165086"/>
            <a:ext cx="838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interpretation of a definite integral as the area under the curve.</a:t>
            </a:r>
          </a:p>
          <a:p>
            <a:r>
              <a:rPr lang="en-US" dirty="0"/>
              <a:t>We can use this interpretation to apply random numbers for approximating integrals.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4D771-B084-728B-53A1-6253227FF50C}"/>
              </a:ext>
            </a:extLst>
          </p:cNvPr>
          <p:cNvSpPr txBox="1"/>
          <p:nvPr/>
        </p:nvSpPr>
        <p:spPr>
          <a:xfrm>
            <a:off x="799419" y="186822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10C1C-BCB0-EB78-AABA-C7EAF3E5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78" y="2103465"/>
            <a:ext cx="1355640" cy="580989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8C22282-37F2-7FC1-2410-406A3A6C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0" y="2911766"/>
            <a:ext cx="4503835" cy="340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8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B3F5-F4AC-E3C8-C5EB-ACA54F9DB150}"/>
              </a:ext>
            </a:extLst>
          </p:cNvPr>
          <p:cNvSpPr txBox="1"/>
          <p:nvPr/>
        </p:nvSpPr>
        <p:spPr>
          <a:xfrm>
            <a:off x="799420" y="1165086"/>
            <a:ext cx="1054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estimate the area by sampling the points uniformly from an enveloping rectangle and counting the </a:t>
            </a:r>
          </a:p>
          <a:p>
            <a:r>
              <a:rPr lang="en-US" dirty="0"/>
              <a:t>fraction of points under the curve given by the integrand f(x).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4D771-B084-728B-53A1-6253227FF50C}"/>
              </a:ext>
            </a:extLst>
          </p:cNvPr>
          <p:cNvSpPr txBox="1"/>
          <p:nvPr/>
        </p:nvSpPr>
        <p:spPr>
          <a:xfrm>
            <a:off x="799419" y="186822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an integral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73111-0B96-2843-B030-1803A889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93" y="2237560"/>
            <a:ext cx="1234813" cy="530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535B7-F4F2-5F5A-ED23-CA044CFA536F}"/>
              </a:ext>
            </a:extLst>
          </p:cNvPr>
          <p:cNvSpPr txBox="1"/>
          <p:nvPr/>
        </p:nvSpPr>
        <p:spPr>
          <a:xfrm>
            <a:off x="799419" y="2871121"/>
            <a:ext cx="913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f(x) &gt; 0 and f(x) &lt; </a:t>
            </a:r>
            <a:r>
              <a:rPr lang="en-US" dirty="0" err="1"/>
              <a:t>y</a:t>
            </a:r>
            <a:r>
              <a:rPr lang="en-US" baseline="-25000" dirty="0" err="1"/>
              <a:t>max</a:t>
            </a:r>
            <a:r>
              <a:rPr lang="en-US" dirty="0"/>
              <a:t>, the integrand can be evaluated 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BE38E-A004-4351-E04D-1BC6AD52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51" y="3343430"/>
            <a:ext cx="1392098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31BE9-0786-22DA-9761-E300CE2313F3}"/>
              </a:ext>
            </a:extLst>
          </p:cNvPr>
          <p:cNvSpPr txBox="1"/>
          <p:nvPr/>
        </p:nvSpPr>
        <p:spPr>
          <a:xfrm>
            <a:off x="799419" y="3770022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C is the number of the sampled points that fall under f(x).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20BBC-EBEC-1A01-40D3-5179586D6F09}"/>
              </a:ext>
            </a:extLst>
          </p:cNvPr>
          <p:cNvSpPr txBox="1"/>
          <p:nvPr/>
        </p:nvSpPr>
        <p:spPr>
          <a:xfrm>
            <a:off x="799419" y="4421334"/>
            <a:ext cx="1016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statistical error of the integrand can be estimated using the properties of the binomial distribution </a:t>
            </a:r>
          </a:p>
          <a:p>
            <a:r>
              <a:rPr lang="en-US" dirty="0"/>
              <a:t>with p = C/N: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F4447C-C19B-CE79-2188-D36E4767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349" y="5128787"/>
            <a:ext cx="2061300" cy="498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EDB105-5CE0-6320-7F09-F40139E42A7B}"/>
              </a:ext>
            </a:extLst>
          </p:cNvPr>
          <p:cNvSpPr txBox="1"/>
          <p:nvPr/>
        </p:nvSpPr>
        <p:spPr>
          <a:xfrm>
            <a:off x="799419" y="6097959"/>
            <a:ext cx="106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reduce the error by factor x2 we need to sample x4 more numbers – true for most Monte Carlo methods.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FF598-5C82-29B8-5B8C-BFC49DF40117}"/>
              </a:ext>
            </a:extLst>
          </p:cNvPr>
          <p:cNvSpPr txBox="1"/>
          <p:nvPr/>
        </p:nvSpPr>
        <p:spPr>
          <a:xfrm>
            <a:off x="799419" y="568845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error scales with N</a:t>
            </a:r>
            <a:r>
              <a:rPr lang="en-US" baseline="30000" dirty="0"/>
              <a:t>-1/2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4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integrals: Estimating the area under the curve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CD554-2E43-EC2D-D481-CBB50ABC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5" y="1165085"/>
            <a:ext cx="4807545" cy="3107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700783-B8A8-8808-6D05-0E9525E7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5" y="4626003"/>
            <a:ext cx="2739613" cy="106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7BCB4-FB81-D65B-0722-B14BB4B8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55" y="5924154"/>
            <a:ext cx="3630195" cy="244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D51B08-08D1-B0DC-76F2-38798731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1669460"/>
            <a:ext cx="4758657" cy="36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3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9747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b="1" dirty="0"/>
              <a:t>Random numbers </a:t>
            </a:r>
            <a:r>
              <a:rPr lang="en-US" sz="2000" dirty="0"/>
              <a:t>play important role, both in modelling of the physics processes (some of which are regarded as truly random, such as radioactive decay) and as a tool to tackle otherwise intractable problems.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(Pseudo-)random numbers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5271853"/>
            <a:ext cx="88056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Numbers generated on a computer are usually not truly random, but a good generator produces numbers that reflect the desired properties of a random variable, hence it is called </a:t>
            </a:r>
            <a:r>
              <a:rPr lang="en-US" sz="2000" i="1" dirty="0"/>
              <a:t>pseudo-random number generator</a:t>
            </a:r>
            <a:r>
              <a:rPr lang="en-US" sz="2000" dirty="0"/>
              <a:t>.</a:t>
            </a:r>
            <a:endParaRPr lang="en-US" sz="2000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F16C1-57DA-E344-3460-3B94EEB2023A}"/>
              </a:ext>
            </a:extLst>
          </p:cNvPr>
          <p:cNvSpPr/>
          <p:nvPr/>
        </p:nvSpPr>
        <p:spPr>
          <a:xfrm>
            <a:off x="767980" y="2651655"/>
            <a:ext cx="97476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Examples: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Numerical integration (especially in many dimensions)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Sampling microstates in statistical mechanics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Simulating quantum processes</a:t>
            </a:r>
          </a:p>
          <a:p>
            <a:pPr marL="342900" indent="-342900" algn="just">
              <a:spcAft>
                <a:spcPts val="600"/>
              </a:spcAft>
              <a:buClr>
                <a:srgbClr val="0808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Monte Carlo event generators</a:t>
            </a:r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21037-5065-D833-3A86-9B53213D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" y="1245001"/>
            <a:ext cx="9999061" cy="257118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C954C9-1BE3-F506-FBD1-9C248901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138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1081-225A-4924-4BDD-856FDC519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CCE97-8734-D217-D2ED-A715C254A7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LM Sans 10" panose="00000500000000000000" pitchFamily="50" charset="0"/>
                  </a:rPr>
                  <a:t>Computing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CCE97-8734-D217-D2ED-A715C254A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4CF90-ECD6-B5A1-8166-F72BB073E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ECDAFD-BC38-2225-F0ED-281C652D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4511D-93CC-3873-070A-834C8AE422E8}"/>
              </a:ext>
            </a:extLst>
          </p:cNvPr>
          <p:cNvSpPr txBox="1"/>
          <p:nvPr/>
        </p:nvSpPr>
        <p:spPr>
          <a:xfrm>
            <a:off x="569323" y="1165086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Consider a circle of unit radius r = 1. Its area 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25735-B701-2349-35AB-6BA48614B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880" y="1375317"/>
            <a:ext cx="1173093" cy="47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1092C-484C-B126-0563-4BF33CE270F6}"/>
              </a:ext>
            </a:extLst>
          </p:cNvPr>
          <p:cNvSpPr txBox="1"/>
          <p:nvPr/>
        </p:nvSpPr>
        <p:spPr>
          <a:xfrm>
            <a:off x="569320" y="1786472"/>
            <a:ext cx="107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circle can be embedded into a square with a side length of two. The area of the square is: </a:t>
            </a:r>
            <a:r>
              <a:rPr lang="en-US" sz="1600" i="1" dirty="0" err="1"/>
              <a:t>A</a:t>
            </a:r>
            <a:r>
              <a:rPr lang="en-US" sz="1600" i="1" baseline="-25000" dirty="0" err="1"/>
              <a:t>sq</a:t>
            </a:r>
            <a:r>
              <a:rPr lang="en-US" sz="1600" baseline="-25000" dirty="0"/>
              <a:t> </a:t>
            </a:r>
            <a:r>
              <a:rPr lang="en-US" sz="1600" dirty="0"/>
              <a:t>= 2</a:t>
            </a:r>
            <a:r>
              <a:rPr lang="en-US" sz="1600" baseline="30000" dirty="0"/>
              <a:t>2</a:t>
            </a:r>
            <a:r>
              <a:rPr lang="en-US" sz="1600" dirty="0"/>
              <a:t>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2C50-11E3-B368-C27E-7AA43D31C80C}"/>
              </a:ext>
            </a:extLst>
          </p:cNvPr>
          <p:cNvSpPr txBox="1"/>
          <p:nvPr/>
        </p:nvSpPr>
        <p:spPr>
          <a:xfrm>
            <a:off x="569320" y="2184258"/>
            <a:ext cx="1116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Consider now a random point anywhere inside the square. The probability that it is also inside the circle is the ratio of their areas: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1F199B-1461-2EAC-922F-DA1CB387F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880" y="2605596"/>
            <a:ext cx="1156237" cy="482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221FE8-8E20-1DBA-E473-7736F7405C54}"/>
                  </a:ext>
                </a:extLst>
              </p:cNvPr>
              <p:cNvSpPr txBox="1"/>
              <p:nvPr/>
            </p:nvSpPr>
            <p:spPr>
              <a:xfrm>
                <a:off x="569320" y="3042709"/>
                <a:ext cx="104034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This probability can be estimated by sampling points inside the square many times and counting how many fall inside the circle.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/>
                  <a:t> can therefore be estimated as: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221FE8-8E20-1DBA-E473-7736F740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20" y="3042709"/>
                <a:ext cx="10403479" cy="584775"/>
              </a:xfrm>
              <a:prstGeom prst="rect">
                <a:avLst/>
              </a:prstGeom>
              <a:blipFill>
                <a:blip r:embed="rId7"/>
                <a:stretch>
                  <a:fillRect l="-244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4F2261D-5B58-0F50-0DA2-CCE8002A7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527" y="3651213"/>
            <a:ext cx="862903" cy="5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2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C794F-39E6-B319-8C1A-68B143AD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B67E02-F24C-D3F3-4901-7A5ADD3FCF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LM Sans 10" panose="00000500000000000000" pitchFamily="50" charset="0"/>
                  </a:rPr>
                  <a:t>Computing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B67E02-F24C-D3F3-4901-7A5ADD3FC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05007-B0D8-DCF2-56FA-4950A54F3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C8BDDA-460C-B0E9-10C1-CA0AC1A9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DD8AA-5BB7-972C-52E0-F4BF016EC20F}"/>
              </a:ext>
            </a:extLst>
          </p:cNvPr>
          <p:cNvSpPr txBox="1"/>
          <p:nvPr/>
        </p:nvSpPr>
        <p:spPr>
          <a:xfrm>
            <a:off x="569323" y="1165086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Consider a circle of unit radius r = 1. Its area 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C0B62-94D3-F4B4-2CFF-A6E237BED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880" y="1375317"/>
            <a:ext cx="1173093" cy="471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FB9870-B03F-B8F3-D351-6A8723FC744A}"/>
              </a:ext>
            </a:extLst>
          </p:cNvPr>
          <p:cNvSpPr txBox="1"/>
          <p:nvPr/>
        </p:nvSpPr>
        <p:spPr>
          <a:xfrm>
            <a:off x="569320" y="1786472"/>
            <a:ext cx="107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circle can be embedded into a square with a side length of two. The area of the square is: </a:t>
            </a:r>
            <a:r>
              <a:rPr lang="en-US" sz="1600" i="1" dirty="0" err="1"/>
              <a:t>A</a:t>
            </a:r>
            <a:r>
              <a:rPr lang="en-US" sz="1600" i="1" baseline="-25000" dirty="0" err="1"/>
              <a:t>sq</a:t>
            </a:r>
            <a:r>
              <a:rPr lang="en-US" sz="1600" baseline="-25000" dirty="0"/>
              <a:t> </a:t>
            </a:r>
            <a:r>
              <a:rPr lang="en-US" sz="1600" dirty="0"/>
              <a:t>= 2</a:t>
            </a:r>
            <a:r>
              <a:rPr lang="en-US" sz="1600" baseline="30000" dirty="0"/>
              <a:t>2</a:t>
            </a:r>
            <a:r>
              <a:rPr lang="en-US" sz="1600" dirty="0"/>
              <a:t>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7043C-873D-9D4B-F2CA-6EC2D8E0FF10}"/>
              </a:ext>
            </a:extLst>
          </p:cNvPr>
          <p:cNvSpPr txBox="1"/>
          <p:nvPr/>
        </p:nvSpPr>
        <p:spPr>
          <a:xfrm>
            <a:off x="569320" y="2184258"/>
            <a:ext cx="1116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Consider now a random point anywhere inside the square. The probability that it is also inside the circle is the ratio of their areas: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A91F1E-CAAB-612D-930B-CFAF501CD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880" y="2605596"/>
            <a:ext cx="1156237" cy="482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126A63-94C9-26DE-AEFB-7278DD990FC4}"/>
                  </a:ext>
                </a:extLst>
              </p:cNvPr>
              <p:cNvSpPr txBox="1"/>
              <p:nvPr/>
            </p:nvSpPr>
            <p:spPr>
              <a:xfrm>
                <a:off x="569320" y="3042709"/>
                <a:ext cx="104034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This probability can be estimated by sampling points inside the square many times and counting how many fall inside the circle.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/>
                  <a:t> can therefore be estimated as: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126A63-94C9-26DE-AEFB-7278DD9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20" y="3042709"/>
                <a:ext cx="10403479" cy="584775"/>
              </a:xfrm>
              <a:prstGeom prst="rect">
                <a:avLst/>
              </a:prstGeom>
              <a:blipFill>
                <a:blip r:embed="rId7"/>
                <a:stretch>
                  <a:fillRect l="-244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C0390D31-2182-BA33-7BE3-8C6607390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527" y="3651213"/>
            <a:ext cx="862903" cy="568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1F74B-B9C1-4D44-7051-18E683BC7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823" y="3889295"/>
            <a:ext cx="5102236" cy="237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1116C-8BA7-3892-D068-2E910CB5F60B}"/>
              </a:ext>
            </a:extLst>
          </p:cNvPr>
          <p:cNvSpPr txBox="1"/>
          <p:nvPr/>
        </p:nvSpPr>
        <p:spPr>
          <a:xfrm>
            <a:off x="3642145" y="643843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method is known as the </a:t>
            </a:r>
            <a:r>
              <a:rPr lang="en-US" b="1" dirty="0"/>
              <a:t>Monte Carlo estimation of </a:t>
            </a:r>
            <a:r>
              <a:rPr lang="el-GR" b="1" dirty="0"/>
              <a:t>π</a:t>
            </a:r>
            <a:r>
              <a:rPr lang="el-G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1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21037-5065-D833-3A86-9B53213D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0" y="1245001"/>
            <a:ext cx="9999061" cy="257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A9CBC-072B-6FFC-C568-D99292D3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" y="3896103"/>
            <a:ext cx="5590923" cy="260547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021A17F-DACC-1001-37C1-E2F447A3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9" y="3549150"/>
            <a:ext cx="2940612" cy="27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B659-2650-E7D1-4040-5B27DA06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83" y="2695434"/>
            <a:ext cx="2787900" cy="58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D4124-E876-1252-1704-EF9F905D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2" y="3429000"/>
            <a:ext cx="3129062" cy="29884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0FDD39D-E470-A9F4-F57A-ADCEF68E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58" y="1530069"/>
            <a:ext cx="4152208" cy="379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33E65-7688-9133-FB99-846EA1C2A21E}"/>
              </a:ext>
            </a:extLst>
          </p:cNvPr>
          <p:cNvSpPr txBox="1"/>
          <p:nvPr/>
        </p:nvSpPr>
        <p:spPr>
          <a:xfrm>
            <a:off x="618719" y="4277360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a larger number of points</a:t>
            </a:r>
          </a:p>
        </p:txBody>
      </p:sp>
    </p:spTree>
    <p:extLst>
      <p:ext uri="{BB962C8B-B14F-4D97-AF65-F5344CB8AC3E}">
        <p14:creationId xmlns:p14="http://schemas.microsoft.com/office/powerpoint/2010/main" val="67919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26413-CF39-C7FB-F6D4-9A90927A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32" y="1084165"/>
            <a:ext cx="9337534" cy="352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589BC-5530-D3AA-0F40-13D7B6EB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73" y="4783117"/>
            <a:ext cx="5051453" cy="17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C12EC-10D4-D448-814E-CCB0907B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1388-69F2-A101-6EFF-EE659FC5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6E88-A820-50A2-768C-FD9BB4CDD5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B67D3-E5B5-D81C-7E55-CCAC2287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73" y="4783117"/>
            <a:ext cx="5051453" cy="173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D69D0-4D9B-C990-7736-DEC7F943F6D7}"/>
              </a:ext>
            </a:extLst>
          </p:cNvPr>
          <p:cNvSpPr txBox="1"/>
          <p:nvPr/>
        </p:nvSpPr>
        <p:spPr>
          <a:xfrm>
            <a:off x="609080" y="1165086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integral of a function over an interval (a, b) is given by: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90EF3-8645-2ABD-D307-30642DED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712" y="1450926"/>
            <a:ext cx="1182573" cy="571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7ED4C-3CAF-2235-288B-8A6C46C6930E}"/>
              </a:ext>
            </a:extLst>
          </p:cNvPr>
          <p:cNvSpPr txBox="1"/>
          <p:nvPr/>
        </p:nvSpPr>
        <p:spPr>
          <a:xfrm>
            <a:off x="609080" y="1969455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mean value of f(x) over (a, b) is: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5FDEC-5171-760D-610B-3334523C9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47" y="2233789"/>
            <a:ext cx="1993902" cy="6063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F4D57-B65C-4923-A428-8D188AA0BC0E}"/>
              </a:ext>
            </a:extLst>
          </p:cNvPr>
          <p:cNvSpPr txBox="1"/>
          <p:nvPr/>
        </p:nvSpPr>
        <p:spPr>
          <a:xfrm>
            <a:off x="7712646" y="2367708"/>
            <a:ext cx="1818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which gives: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5D141-8C25-8E97-1CFC-1A52F226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694" y="2378236"/>
            <a:ext cx="1119809" cy="352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A6F4B-0390-147B-BE71-573123459D45}"/>
              </a:ext>
            </a:extLst>
          </p:cNvPr>
          <p:cNvSpPr txBox="1"/>
          <p:nvPr/>
        </p:nvSpPr>
        <p:spPr>
          <a:xfrm>
            <a:off x="609080" y="2935239"/>
            <a:ext cx="10070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integral can be estimated by computing the average value of f(x), where x is randomly sampled over (a, b):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AE5481-044D-056D-1A0F-4CC5BFA91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548" y="3347003"/>
            <a:ext cx="1276904" cy="477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569E33-FC45-3A7F-9004-90035A1651B3}"/>
              </a:ext>
            </a:extLst>
          </p:cNvPr>
          <p:cNvSpPr txBox="1"/>
          <p:nvPr/>
        </p:nvSpPr>
        <p:spPr>
          <a:xfrm>
            <a:off x="589628" y="3792322"/>
            <a:ext cx="6944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the law of averages, the error estimate involves the variance of f(x):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F7B7D8-B063-67B4-77C3-87CA126D7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274" y="4226082"/>
            <a:ext cx="1677448" cy="4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20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734B0-9840-1663-77AD-F341AE2C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533"/>
            <a:ext cx="5384800" cy="19431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8414D85-9050-0BA1-9F4C-DD65471C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0" y="1247978"/>
            <a:ext cx="3401479" cy="2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2397B-C937-5CBD-0781-FBDC15900EBA}"/>
              </a:ext>
            </a:extLst>
          </p:cNvPr>
          <p:cNvSpPr txBox="1"/>
          <p:nvPr/>
        </p:nvSpPr>
        <p:spPr>
          <a:xfrm>
            <a:off x="638212" y="4616130"/>
            <a:ext cx="4451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Advantages: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method works also if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is negative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know its maximum value</a:t>
            </a:r>
          </a:p>
        </p:txBody>
      </p:sp>
    </p:spTree>
    <p:extLst>
      <p:ext uri="{BB962C8B-B14F-4D97-AF65-F5344CB8AC3E}">
        <p14:creationId xmlns:p14="http://schemas.microsoft.com/office/powerpoint/2010/main" val="141168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Another way to compute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DD80A-1E61-4CED-5994-E1AF185E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28" t="23101"/>
          <a:stretch/>
        </p:blipFill>
        <p:spPr>
          <a:xfrm>
            <a:off x="4375476" y="1344059"/>
            <a:ext cx="3441047" cy="797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4263F-A760-9D28-D16E-74D2BAF219D0}"/>
              </a:ext>
            </a:extLst>
          </p:cNvPr>
          <p:cNvSpPr txBox="1"/>
          <p:nvPr/>
        </p:nvSpPr>
        <p:spPr>
          <a:xfrm>
            <a:off x="638212" y="1120039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an integral</a:t>
            </a:r>
          </a:p>
        </p:txBody>
      </p:sp>
    </p:spTree>
    <p:extLst>
      <p:ext uri="{BB962C8B-B14F-4D97-AF65-F5344CB8AC3E}">
        <p14:creationId xmlns:p14="http://schemas.microsoft.com/office/powerpoint/2010/main" val="428780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Another way to compute pi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D5D30-39FB-3B6C-9FC3-2E31A3E9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28" t="23101"/>
          <a:stretch/>
        </p:blipFill>
        <p:spPr>
          <a:xfrm>
            <a:off x="4375476" y="1344059"/>
            <a:ext cx="3441047" cy="797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B54B5-12CB-8C36-E124-AD59084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2" y="2793838"/>
            <a:ext cx="57404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99CE0-3137-6961-D25E-D126B5F43B58}"/>
              </a:ext>
            </a:extLst>
          </p:cNvPr>
          <p:cNvSpPr txBox="1"/>
          <p:nvPr/>
        </p:nvSpPr>
        <p:spPr>
          <a:xfrm>
            <a:off x="638212" y="1120039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an integral</a:t>
            </a:r>
          </a:p>
        </p:txBody>
      </p:sp>
    </p:spTree>
    <p:extLst>
      <p:ext uri="{BB962C8B-B14F-4D97-AF65-F5344CB8AC3E}">
        <p14:creationId xmlns:p14="http://schemas.microsoft.com/office/powerpoint/2010/main" val="20487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EAA014-8B46-47C7-B723-4D6ACEB4F8A0}"/>
                  </a:ext>
                </a:extLst>
              </p:cNvPr>
              <p:cNvSpPr/>
              <p:nvPr/>
            </p:nvSpPr>
            <p:spPr>
              <a:xfrm>
                <a:off x="767981" y="1234607"/>
                <a:ext cx="760313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most basic routine produces a random integer number </a:t>
                </a:r>
                <a:r>
                  <a:rPr lang="en-US" sz="2000" i="1" dirty="0"/>
                  <a:t>x</a:t>
                </a:r>
                <a:r>
                  <a:rPr lang="en-US" sz="2000" dirty="0"/>
                  <a:t> between 0 and some maximum value </a:t>
                </a:r>
                <a:r>
                  <a:rPr lang="en-US" sz="2000" i="1" dirty="0"/>
                  <a:t>m</a:t>
                </a:r>
                <a:r>
                  <a:rPr lang="en-US" sz="2000" dirty="0"/>
                  <a:t>. </a:t>
                </a:r>
              </a:p>
              <a:p>
                <a:pPr algn="just">
                  <a:spcAft>
                    <a:spcPts val="600"/>
                  </a:spcAft>
                  <a:buClr>
                    <a:srgbClr val="0808FF"/>
                  </a:buClr>
                </a:pPr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By dividing over </a:t>
                </a:r>
                <a:r>
                  <a:rPr lang="en-US" sz="2000" i="1" dirty="0"/>
                  <a:t>m</a:t>
                </a:r>
                <a:r>
                  <a:rPr lang="en-US" sz="2000" dirty="0"/>
                  <a:t> one can get a real pseudo-random number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which is uniformly distributed in an interval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 algn="just">
                  <a:spcAft>
                    <a:spcPts val="600"/>
                  </a:spcAft>
                  <a:buClr>
                    <a:srgbClr val="0808FF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By applying various transformations and techniques to the sequence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one can sample other (non-uniform) distributions.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EAA014-8B46-47C7-B723-4D6ACEB4F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1" y="1234607"/>
                <a:ext cx="7603134" cy="2862322"/>
              </a:xfrm>
              <a:prstGeom prst="rect">
                <a:avLst/>
              </a:prstGeom>
              <a:blipFill>
                <a:blip r:embed="rId3"/>
                <a:stretch>
                  <a:fillRect l="-667" t="-1327" r="-833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Pseudo-random numbers on a computer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507164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sample pseudo-random numbers </a:t>
            </a:r>
            <a:r>
              <a:rPr lang="en-US" sz="2000" i="1" dirty="0"/>
              <a:t>x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62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 Carlo methods really shine when it comes to numerical evaluation of integrals in multiple dimensions.</a:t>
            </a:r>
          </a:p>
          <a:p>
            <a:r>
              <a:rPr lang="en-US" dirty="0"/>
              <a:t>Consider the following D-dimensional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/>
              <p:nvPr/>
            </p:nvSpPr>
            <p:spPr>
              <a:xfrm>
                <a:off x="933245" y="4495121"/>
                <a:ext cx="9631163" cy="703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total number of integrand evaluations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e.g. if we use the same number </a:t>
                </a:r>
                <a:r>
                  <a:rPr lang="en-US" i="1" dirty="0"/>
                  <a:t>N</a:t>
                </a:r>
                <a:r>
                  <a:rPr lang="en-US" dirty="0"/>
                  <a:t> of points in each dimension,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scales exponentially with </a:t>
                </a:r>
                <a:r>
                  <a:rPr lang="en-US" i="1" dirty="0"/>
                  <a:t>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4495121"/>
                <a:ext cx="9631163" cy="703398"/>
              </a:xfrm>
              <a:prstGeom prst="rect">
                <a:avLst/>
              </a:prstGeom>
              <a:blipFill>
                <a:blip r:embed="rId3"/>
                <a:stretch>
                  <a:fillRect l="-527" t="-52632" b="-4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7768D6-368A-D8EC-7F0B-DCBB502D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72" y="1977201"/>
            <a:ext cx="3019056" cy="525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68033C-27DD-242E-24F7-4711F2975313}"/>
              </a:ext>
            </a:extLst>
          </p:cNvPr>
          <p:cNvSpPr txBox="1"/>
          <p:nvPr/>
        </p:nvSpPr>
        <p:spPr>
          <a:xfrm>
            <a:off x="933245" y="2720314"/>
            <a:ext cx="9366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Computing it numerically using for instance the </a:t>
            </a:r>
            <a:r>
              <a:rPr lang="en-US" i="1" dirty="0"/>
              <a:t>rectangle rule </a:t>
            </a:r>
            <a:r>
              <a:rPr lang="en-US" dirty="0"/>
              <a:t>would involve the evaluation of a multi-dimensional sum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776D3-D000-0A1D-6C9C-79BACF25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494" y="3399158"/>
            <a:ext cx="2711012" cy="54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71857D-4125-B7BF-8F94-F490A6F961DF}"/>
              </a:ext>
            </a:extLst>
          </p:cNvPr>
          <p:cNvSpPr txBox="1"/>
          <p:nvPr/>
        </p:nvSpPr>
        <p:spPr>
          <a:xfrm>
            <a:off x="933245" y="400798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2D1B9-544F-22B0-0310-FAB8D5C0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359" y="4063138"/>
            <a:ext cx="42799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6C495-18E0-6B38-CB7C-51BCE8001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859" y="5201147"/>
            <a:ext cx="1066800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6E68F-80CF-382F-ADD9-030512C24450}"/>
              </a:ext>
            </a:extLst>
          </p:cNvPr>
          <p:cNvSpPr txBox="1"/>
          <p:nvPr/>
        </p:nvSpPr>
        <p:spPr>
          <a:xfrm>
            <a:off x="4794201" y="565092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2781490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1D case, replace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46061-3AE5-0950-BDB0-BFDDCAB57C46}"/>
              </a:ext>
            </a:extLst>
          </p:cNvPr>
          <p:cNvSpPr txBox="1"/>
          <p:nvPr/>
        </p:nvSpPr>
        <p:spPr>
          <a:xfrm>
            <a:off x="714702" y="3446856"/>
            <a:ext cx="92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D</a:t>
            </a:r>
            <a:r>
              <a:rPr lang="en-US" dirty="0"/>
              <a:t> are independent random variables distributed uniformly in intervals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in [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 err="1"/>
              <a:t>,b</a:t>
            </a:r>
            <a:r>
              <a:rPr lang="en-US" baseline="-25000" dirty="0" err="1"/>
              <a:t>k</a:t>
            </a:r>
            <a:r>
              <a:rPr lang="en-US" dirty="0"/>
              <a:t>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00D98-EA18-A4CB-1ACC-52EAE1A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08" y="1581124"/>
            <a:ext cx="3253983" cy="56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638A5-A0C0-F426-9EB6-3D98DEBEC7B2}"/>
              </a:ext>
            </a:extLst>
          </p:cNvPr>
          <p:cNvSpPr txBox="1"/>
          <p:nvPr/>
        </p:nvSpPr>
        <p:spPr>
          <a:xfrm>
            <a:off x="714702" y="220024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the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A0657-3903-A462-A32F-1815FADB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49" y="2564722"/>
            <a:ext cx="30861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E0C77-3E99-1A57-FA63-4DA581E779E4}"/>
              </a:ext>
            </a:extLst>
          </p:cNvPr>
          <p:cNvSpPr txBox="1"/>
          <p:nvPr/>
        </p:nvSpPr>
        <p:spPr>
          <a:xfrm>
            <a:off x="714702" y="4793636"/>
            <a:ext cx="1031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Increasing the number of dimensions by one: sample one more number each iteration.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3EABB-2599-5CC1-154E-D8B8B29A8A9B}"/>
              </a:ext>
            </a:extLst>
          </p:cNvPr>
          <p:cNvSpPr txBox="1"/>
          <p:nvPr/>
        </p:nvSpPr>
        <p:spPr>
          <a:xfrm>
            <a:off x="721385" y="408035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estimate: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11EE91-84B6-54B7-828A-7BF25B1A6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7" y="3929592"/>
            <a:ext cx="2775791" cy="763880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8ABB96CB-D04C-9F62-0DB5-8CA44B7BC314}"/>
              </a:ext>
            </a:extLst>
          </p:cNvPr>
          <p:cNvSpPr/>
          <p:nvPr/>
        </p:nvSpPr>
        <p:spPr>
          <a:xfrm>
            <a:off x="5875284" y="5307724"/>
            <a:ext cx="325820" cy="468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EFF55-C939-C7A2-4CD2-41FE00F99148}"/>
              </a:ext>
            </a:extLst>
          </p:cNvPr>
          <p:cNvSpPr txBox="1"/>
          <p:nvPr/>
        </p:nvSpPr>
        <p:spPr>
          <a:xfrm>
            <a:off x="4945685" y="5921326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complexity in D</a:t>
            </a:r>
          </a:p>
        </p:txBody>
      </p:sp>
    </p:spTree>
    <p:extLst>
      <p:ext uri="{BB962C8B-B14F-4D97-AF65-F5344CB8AC3E}">
        <p14:creationId xmlns:p14="http://schemas.microsoft.com/office/powerpoint/2010/main" val="2994873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C44CC-F775-6433-EC79-BA633D55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83" y="1619255"/>
            <a:ext cx="7985234" cy="42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7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C993A-5E1A-BEB3-17DF-B6DF6760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48" y="1165086"/>
            <a:ext cx="4270703" cy="580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B53E-FA56-5B35-0179-EC84744D1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208" y="2737756"/>
            <a:ext cx="914400" cy="237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4F60FF-3DF2-C138-DA94-8126A70A47FC}"/>
              </a:ext>
            </a:extLst>
          </p:cNvPr>
          <p:cNvSpPr txBox="1"/>
          <p:nvPr/>
        </p:nvSpPr>
        <p:spPr>
          <a:xfrm>
            <a:off x="7474808" y="21749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8AC0F-9B70-9228-6076-C9BD3D00C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03" y="1851448"/>
            <a:ext cx="5088872" cy="47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918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consider an </a:t>
            </a:r>
            <a:r>
              <a:rPr lang="en-US" i="1" dirty="0"/>
              <a:t>D</a:t>
            </a:r>
            <a:r>
              <a:rPr lang="en-US" dirty="0"/>
              <a:t>-dimensional ball of radius R. </a:t>
            </a:r>
          </a:p>
          <a:p>
            <a:r>
              <a:rPr lang="en-US" dirty="0"/>
              <a:t>Its volume is given by a </a:t>
            </a:r>
            <a:r>
              <a:rPr lang="en-US" i="1" dirty="0"/>
              <a:t>D</a:t>
            </a:r>
            <a:r>
              <a:rPr lang="en-US" dirty="0"/>
              <a:t>-dimensional integral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44E3A-2258-38E7-17EB-43DB7152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3" y="1858639"/>
            <a:ext cx="2992273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DD4111-9EA2-E801-F093-5F40901A427F}"/>
              </a:ext>
            </a:extLst>
          </p:cNvPr>
          <p:cNvSpPr txBox="1"/>
          <p:nvPr/>
        </p:nvSpPr>
        <p:spPr>
          <a:xfrm>
            <a:off x="714703" y="25698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can be written with the recursion formula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9C78F9-2C5D-74CA-B277-44304BE7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05" y="2863350"/>
            <a:ext cx="3278789" cy="73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CBCDB-C4D7-C78D-E3C9-0939ADDEEDBD}"/>
                  </a:ext>
                </a:extLst>
              </p:cNvPr>
              <p:cNvSpPr txBox="1"/>
              <p:nvPr/>
            </p:nvSpPr>
            <p:spPr>
              <a:xfrm>
                <a:off x="714703" y="3594591"/>
                <a:ext cx="1719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CBCDB-C4D7-C78D-E3C9-0939ADD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3594591"/>
                <a:ext cx="1719638" cy="369332"/>
              </a:xfrm>
              <a:prstGeom prst="rect">
                <a:avLst/>
              </a:prstGeom>
              <a:blipFill>
                <a:blip r:embed="rId5"/>
                <a:stretch>
                  <a:fillRect l="-2941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C0F995-CA54-BD78-1F3D-6A34C883F2F3}"/>
              </a:ext>
            </a:extLst>
          </p:cNvPr>
          <p:cNvSpPr txBox="1"/>
          <p:nvPr/>
        </p:nvSpPr>
        <p:spPr>
          <a:xfrm>
            <a:off x="714703" y="4012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Rectangle (non-MC) method (recursive)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DB2D4-1FAA-94B6-10A9-CC6AF19B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487" y="4381776"/>
            <a:ext cx="3824334" cy="2246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9B64E-6606-5E6F-13AA-9AEE995E1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046" y="4381776"/>
            <a:ext cx="4576504" cy="20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3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F8DDE7-AA20-53D9-E69A-03D0397B6DA3}"/>
                  </a:ext>
                </a:extLst>
              </p:cNvPr>
              <p:cNvSpPr txBox="1"/>
              <p:nvPr/>
            </p:nvSpPr>
            <p:spPr>
              <a:xfrm>
                <a:off x="714703" y="1165841"/>
                <a:ext cx="9186042" cy="236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Monte Carlo approach:</a:t>
                </a:r>
                <a:endParaRPr lang="en-US" dirty="0"/>
              </a:p>
              <a:p>
                <a:r>
                  <a:rPr lang="en-US" dirty="0"/>
                  <a:t>Observe that the ball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subvolume</a:t>
                </a:r>
                <a:r>
                  <a:rPr lang="en-US" dirty="0"/>
                  <a:t> of a hypercube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If we now randomly sample points that are uniformly distributed inside the hypercube,</a:t>
                </a:r>
              </a:p>
              <a:p>
                <a:r>
                  <a:rPr lang="en-US" dirty="0"/>
                  <a:t>the fraction </a:t>
                </a:r>
                <a:r>
                  <a:rPr lang="en-US" i="1" dirty="0"/>
                  <a:t>C/N </a:t>
                </a:r>
                <a:r>
                  <a:rPr lang="en-US" dirty="0"/>
                  <a:t>of those that are also inside the ball will reflect</a:t>
                </a:r>
              </a:p>
              <a:p>
                <a:r>
                  <a:rPr lang="en-US" dirty="0"/>
                  <a:t>the ratio of the ball and hypercube 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𝑐𝑢𝑏𝑒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F8DDE7-AA20-53D9-E69A-03D0397B6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1165841"/>
                <a:ext cx="9186042" cy="2366738"/>
              </a:xfrm>
              <a:prstGeom prst="rect">
                <a:avLst/>
              </a:prstGeom>
              <a:blipFill>
                <a:blip r:embed="rId3"/>
                <a:stretch>
                  <a:fillRect l="-552" t="-1070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E007DB-B476-B8B2-AE73-357C19A0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932" y="3532579"/>
            <a:ext cx="1612135" cy="7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7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007DB-B476-B8B2-AE73-357C19A0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32" y="1165086"/>
            <a:ext cx="1612135" cy="706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07EE6-08D3-4730-9535-AD097179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8" y="2042927"/>
            <a:ext cx="5913164" cy="2772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E105A-48A4-AAFD-2A67-470F5A35F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96" y="2042927"/>
            <a:ext cx="4473473" cy="32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17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Nonuniformly distributed random numbers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/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many cases we deal with random numbers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that are distributed non-uniformly.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blipFill>
                <a:blip r:embed="rId3"/>
                <a:stretch>
                  <a:fillRect l="-68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2708E5D-8BD3-5267-46C3-7EC1EEB332EB}"/>
              </a:ext>
            </a:extLst>
          </p:cNvPr>
          <p:cNvSpPr txBox="1"/>
          <p:nvPr/>
        </p:nvSpPr>
        <p:spPr>
          <a:xfrm>
            <a:off x="839548" y="1885444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examples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E6CAB-2131-3FCA-922D-6A178F79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77" y="2208609"/>
            <a:ext cx="34290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9E3AC-0E04-BA9F-A699-A5A7B8F3AD73}"/>
              </a:ext>
            </a:extLst>
          </p:cNvPr>
          <p:cNvSpPr txBox="1"/>
          <p:nvPr/>
        </p:nvSpPr>
        <p:spPr>
          <a:xfrm>
            <a:off x="839547" y="4061783"/>
            <a:ext cx="75923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two common methods for generating nonuniform random variates. They both make use of uniformly distributed variates.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transform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Rejection sampling</a:t>
            </a:r>
          </a:p>
        </p:txBody>
      </p:sp>
    </p:spTree>
    <p:extLst>
      <p:ext uri="{BB962C8B-B14F-4D97-AF65-F5344CB8AC3E}">
        <p14:creationId xmlns:p14="http://schemas.microsoft.com/office/powerpoint/2010/main" val="1101267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1E1FB-881D-5B06-3F50-7BA296A6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0" y="1165086"/>
            <a:ext cx="10813100" cy="4955488"/>
          </a:xfrm>
          <a:prstGeom prst="rect">
            <a:avLst/>
          </a:prstGeom>
        </p:spPr>
      </p:pic>
      <p:pic>
        <p:nvPicPr>
          <p:cNvPr id="3" name="Picture 4" descr="Example of inverse transform sampling | Download Scientific Diagram">
            <a:extLst>
              <a:ext uri="{FF2B5EF4-FFF2-40B4-BE49-F238E27FC236}">
                <a16:creationId xmlns:a16="http://schemas.microsoft.com/office/drawing/2014/main" id="{82A85385-1166-625D-77BC-AD4C2A03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018" y="4263888"/>
            <a:ext cx="2689258" cy="17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01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Historically, one of the simplest RNG is linear congruential generator (LCG)*.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322894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some parameters </a:t>
            </a:r>
            <a:r>
              <a:rPr lang="en-US" sz="2000" i="1" dirty="0"/>
              <a:t>a, m, x</a:t>
            </a:r>
            <a:r>
              <a:rPr lang="en-US" sz="2000" i="1" baseline="-25000" dirty="0"/>
              <a:t>0</a:t>
            </a:r>
            <a:r>
              <a:rPr lang="en-US" sz="2000" i="1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5A228-5056-5395-130A-49F2F516BC2E}"/>
              </a:ext>
            </a:extLst>
          </p:cNvPr>
          <p:cNvSpPr/>
          <p:nvPr/>
        </p:nvSpPr>
        <p:spPr>
          <a:xfrm>
            <a:off x="767981" y="1898635"/>
            <a:ext cx="90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It generates a sequence of pseudo-random numbers in accordance with an iterative procedure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F14BF-2767-6BD4-5383-DD2AD5149AC4}"/>
              </a:ext>
            </a:extLst>
          </p:cNvPr>
          <p:cNvSpPr/>
          <p:nvPr/>
        </p:nvSpPr>
        <p:spPr>
          <a:xfrm>
            <a:off x="767981" y="4086663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next number in a sequence depends only on the present one.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78872-51F8-8AA9-3ECC-9ACA59D8114A}"/>
              </a:ext>
            </a:extLst>
          </p:cNvPr>
          <p:cNvSpPr/>
          <p:nvPr/>
        </p:nvSpPr>
        <p:spPr>
          <a:xfrm>
            <a:off x="767981" y="4709087"/>
            <a:ext cx="909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sequence is periodic with a period of at most </a:t>
            </a:r>
            <a:r>
              <a:rPr lang="en-US" sz="2000" i="1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DC6D9-B5FA-D7E5-0394-E7E4DCB9113C}"/>
              </a:ext>
            </a:extLst>
          </p:cNvPr>
          <p:cNvSpPr txBox="1"/>
          <p:nvPr/>
        </p:nvSpPr>
        <p:spPr>
          <a:xfrm>
            <a:off x="767981" y="6438431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*Do not use LCG in any serious calculation(!)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08FAD-B6BF-9685-965F-B2BC859BF40F}"/>
                  </a:ext>
                </a:extLst>
              </p:cNvPr>
              <p:cNvSpPr txBox="1"/>
              <p:nvPr/>
            </p:nvSpPr>
            <p:spPr>
              <a:xfrm>
                <a:off x="4733447" y="2606521"/>
                <a:ext cx="2725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08FAD-B6BF-9685-965F-B2BC859B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47" y="2606521"/>
                <a:ext cx="27251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F8A0C5-46E6-90C3-87F1-4FA805A4C7A3}"/>
              </a:ext>
            </a:extLst>
          </p:cNvPr>
          <p:cNvSpPr txBox="1"/>
          <p:nvPr/>
        </p:nvSpPr>
        <p:spPr>
          <a:xfrm>
            <a:off x="6439001" y="637387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B08EB-1D12-93BC-F9D5-9ACD59DCF3A8}"/>
              </a:ext>
            </a:extLst>
          </p:cNvPr>
          <p:cNvSpPr txBox="1"/>
          <p:nvPr/>
        </p:nvSpPr>
        <p:spPr>
          <a:xfrm>
            <a:off x="7194336" y="6373878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avoid using rand()</a:t>
            </a:r>
          </a:p>
        </p:txBody>
      </p:sp>
    </p:spTree>
    <p:extLst>
      <p:ext uri="{BB962C8B-B14F-4D97-AF65-F5344CB8AC3E}">
        <p14:creationId xmlns:p14="http://schemas.microsoft.com/office/powerpoint/2010/main" val="1903405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DBB2-A077-4BE1-E5B1-DE72E3ED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78A0-DC79-9FDF-C0CF-E22737D8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B7DC6-2230-7FBB-9513-D772AEE34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72DDA-30A4-3ACC-250A-A48F7393980E}"/>
              </a:ext>
            </a:extLst>
          </p:cNvPr>
          <p:cNvSpPr txBox="1"/>
          <p:nvPr/>
        </p:nvSpPr>
        <p:spPr>
          <a:xfrm>
            <a:off x="872159" y="116508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algorithm follows these steps: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06A7A-44E5-07C1-0FDC-C8132CEF3B56}"/>
              </a:ext>
            </a:extLst>
          </p:cNvPr>
          <p:cNvSpPr txBox="1"/>
          <p:nvPr/>
        </p:nvSpPr>
        <p:spPr>
          <a:xfrm>
            <a:off x="872159" y="153441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Calculate the cumulative distribution function (CDF)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84EE0-7E89-609D-C14A-382F9C92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487" y="1905144"/>
            <a:ext cx="1683026" cy="614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23086-7CA5-FDAB-1C19-A0D11566AB7F}"/>
              </a:ext>
            </a:extLst>
          </p:cNvPr>
          <p:cNvSpPr txBox="1"/>
          <p:nvPr/>
        </p:nvSpPr>
        <p:spPr>
          <a:xfrm>
            <a:off x="872158" y="2566262"/>
            <a:ext cx="763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Find the inverse function G</a:t>
            </a:r>
            <a:r>
              <a:rPr lang="en-US" baseline="30000" dirty="0"/>
              <a:t>-1</a:t>
            </a:r>
            <a:r>
              <a:rPr lang="en-US" dirty="0"/>
              <a:t>(y) as the solution to the equation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CCC1DB-B818-A25F-A6F7-F5F6A9A6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494" y="2981760"/>
            <a:ext cx="803689" cy="281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4A429-D817-D2D2-9364-89EACACE0761}"/>
                  </a:ext>
                </a:extLst>
              </p:cNvPr>
              <p:cNvSpPr txBox="1"/>
              <p:nvPr/>
            </p:nvSpPr>
            <p:spPr>
              <a:xfrm>
                <a:off x="872158" y="3350051"/>
                <a:ext cx="96235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3. Sample uniformly distributed random variables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using the inverse function: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4A429-D817-D2D2-9364-89EACACE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8" y="3350051"/>
                <a:ext cx="9623564" cy="646331"/>
              </a:xfrm>
              <a:prstGeom prst="rect">
                <a:avLst/>
              </a:prstGeom>
              <a:blipFill>
                <a:blip r:embed="rId5"/>
                <a:stretch>
                  <a:fillRect l="-52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15C937B-5D86-3B0A-11AD-C7399300699F}"/>
              </a:ext>
            </a:extLst>
          </p:cNvPr>
          <p:cNvSpPr txBox="1"/>
          <p:nvPr/>
        </p:nvSpPr>
        <p:spPr>
          <a:xfrm>
            <a:off x="872158" y="3759694"/>
            <a:ext cx="8391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Challenges: </a:t>
            </a:r>
            <a:r>
              <a:rPr lang="en-US" dirty="0"/>
              <a:t>Sometimes, evaluating G(x) and/or G</a:t>
            </a:r>
            <a:r>
              <a:rPr lang="en-US" baseline="30000" dirty="0"/>
              <a:t>-1</a:t>
            </a:r>
            <a:r>
              <a:rPr lang="en-US" dirty="0"/>
              <a:t>(y) explicitly is difficult. In such cases, numerical integration and/or non-linear equation solvers may be required.</a:t>
            </a:r>
          </a:p>
        </p:txBody>
      </p:sp>
      <p:pic>
        <p:nvPicPr>
          <p:cNvPr id="17" name="Picture 4" descr="Example of inverse transform sampling | Download Scientific Diagram">
            <a:extLst>
              <a:ext uri="{FF2B5EF4-FFF2-40B4-BE49-F238E27FC236}">
                <a16:creationId xmlns:a16="http://schemas.microsoft.com/office/drawing/2014/main" id="{C4C5CFAF-1A55-4C9B-6CD3-F0BCEC59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58" y="4478819"/>
            <a:ext cx="3600159" cy="23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4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571C-2B8E-E5E0-D0E2-ADE38E05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7113-95E4-6A4D-12AC-4F209B88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sampling: Exponential distribution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FBC26-6968-652B-0F45-758C56555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65407-5643-EAA0-23E2-BF07220FE429}"/>
              </a:ext>
            </a:extLst>
          </p:cNvPr>
          <p:cNvSpPr txBox="1"/>
          <p:nvPr/>
        </p:nvSpPr>
        <p:spPr>
          <a:xfrm>
            <a:off x="633619" y="116508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Example: Exponential Distribution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3A22C-4A81-E59D-4FBA-57764DD9A92F}"/>
              </a:ext>
            </a:extLst>
          </p:cNvPr>
          <p:cNvSpPr txBox="1"/>
          <p:nvPr/>
        </p:nvSpPr>
        <p:spPr>
          <a:xfrm>
            <a:off x="633619" y="1683840"/>
            <a:ext cx="11293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Recall the radioactive decay process. The time of decay is distributed according to the probability density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83F76-AD51-C6C0-8A5E-50717479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35" y="2132250"/>
            <a:ext cx="1179305" cy="513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7CA89F-8DEF-AAAA-EE8F-F12B20EF1B00}"/>
              </a:ext>
            </a:extLst>
          </p:cNvPr>
          <p:cNvSpPr txBox="1"/>
          <p:nvPr/>
        </p:nvSpPr>
        <p:spPr>
          <a:xfrm>
            <a:off x="633619" y="278127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The cumulative distribution function is given by: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9F2638-2ABD-29C0-9747-12994B38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778" y="3199741"/>
            <a:ext cx="2581622" cy="577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D56201-EC42-1B34-68B8-D9F371989DAE}"/>
              </a:ext>
            </a:extLst>
          </p:cNvPr>
          <p:cNvSpPr txBox="1"/>
          <p:nvPr/>
        </p:nvSpPr>
        <p:spPr>
          <a:xfrm>
            <a:off x="633619" y="3811127"/>
            <a:ext cx="7138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To apply inverse transform sampling, we need to invert F(x) by solving: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CF89E-FBBD-4FE2-F74E-DDCF680EF0BF}"/>
              </a:ext>
            </a:extLst>
          </p:cNvPr>
          <p:cNvSpPr txBox="1"/>
          <p:nvPr/>
        </p:nvSpPr>
        <p:spPr>
          <a:xfrm>
            <a:off x="633619" y="4907986"/>
            <a:ext cx="3421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Solving for </a:t>
            </a:r>
            <a:r>
              <a:rPr lang="en-US" i="1" dirty="0"/>
              <a:t>t</a:t>
            </a:r>
            <a:r>
              <a:rPr lang="en-US" dirty="0"/>
              <a:t>, we obtain: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13D1B6-8AAC-1CD4-9F7E-E4882CE5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457" y="5375715"/>
            <a:ext cx="1879600" cy="3937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CA899E-2356-E237-CA64-4A2FB25423CD}"/>
              </a:ext>
            </a:extLst>
          </p:cNvPr>
          <p:cNvSpPr/>
          <p:nvPr/>
        </p:nvSpPr>
        <p:spPr>
          <a:xfrm>
            <a:off x="5190778" y="5277318"/>
            <a:ext cx="2080591" cy="635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68D52E-DF4A-4B5D-CBF7-2FFE5FF8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937" y="4441289"/>
            <a:ext cx="1282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1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BEBDB-59DA-894C-B064-0202DDC9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69" y="3883198"/>
            <a:ext cx="7691868" cy="27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7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radioactive decay time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8FAD3B-1858-4F0E-F573-362AA87F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7" y="2020649"/>
            <a:ext cx="6083300" cy="31242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10B561AF-5B01-D76B-7C5E-3A17D8DF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30" y="1826777"/>
            <a:ext cx="4847129" cy="36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5BE4-AD9A-BEB5-2B96-067B250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453F4-2C56-F9E9-979E-957BA099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10791-3BC8-EE6C-2154-9A852EAF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83" y="3024368"/>
            <a:ext cx="3229482" cy="2466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27860-E862-7F46-9831-A89EF69D45F2}"/>
              </a:ext>
            </a:extLst>
          </p:cNvPr>
          <p:cNvSpPr txBox="1"/>
          <p:nvPr/>
        </p:nvSpPr>
        <p:spPr>
          <a:xfrm>
            <a:off x="1090819" y="1165086"/>
            <a:ext cx="831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way to sample points inside a unit circle is by switching to </a:t>
            </a:r>
            <a:r>
              <a:rPr lang="en-US" b="1" dirty="0"/>
              <a:t>polar coordinates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00874-3B91-85B6-386A-168EB2E6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28" y="1559706"/>
            <a:ext cx="2711507" cy="303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C2AD2-F02A-C032-55B2-E9657D0925D3}"/>
                  </a:ext>
                </a:extLst>
              </p:cNvPr>
              <p:cNvSpPr txBox="1"/>
              <p:nvPr/>
            </p:nvSpPr>
            <p:spPr>
              <a:xfrm>
                <a:off x="1090819" y="1775228"/>
                <a:ext cx="6097656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we sample 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[0,1) 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/>
                      <m:t>[0, 2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/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AC2AD2-F02A-C032-55B2-E9657D092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19" y="1775228"/>
                <a:ext cx="6097656" cy="369397"/>
              </a:xfrm>
              <a:prstGeom prst="rect">
                <a:avLst/>
              </a:prstGeom>
              <a:blipFill>
                <a:blip r:embed="rId5"/>
                <a:stretch>
                  <a:fillRect l="-624" t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46EB-AA63-FC04-0D62-1D55E2E6C66F}"/>
                  </a:ext>
                </a:extLst>
              </p:cNvPr>
              <p:cNvSpPr txBox="1"/>
              <p:nvPr/>
            </p:nvSpPr>
            <p:spPr>
              <a:xfrm>
                <a:off x="1090819" y="2230883"/>
                <a:ext cx="106274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Naively, one could sample r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independently from two uniform distributions. Let’s see what happens!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46EB-AA63-FC04-0D62-1D55E2E6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19" y="2230883"/>
                <a:ext cx="10627416" cy="369332"/>
              </a:xfrm>
              <a:prstGeom prst="rect">
                <a:avLst/>
              </a:prstGeom>
              <a:blipFill>
                <a:blip r:embed="rId6"/>
                <a:stretch>
                  <a:fillRect l="-35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754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462D7-A24F-5769-D6CD-A478ABB1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06B0-7FE1-49E7-D8EC-B9623F58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7019-DFBF-2D11-2786-4847A2770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66EDB-878C-AD6A-AC7C-B403C43C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83" y="3024368"/>
            <a:ext cx="3229482" cy="246683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A7B59C7-D406-ED22-4AE5-B557E2D9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0" y="2699503"/>
            <a:ext cx="4421815" cy="32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40027-5A8C-5583-0CCE-87B69E305784}"/>
              </a:ext>
            </a:extLst>
          </p:cNvPr>
          <p:cNvSpPr txBox="1"/>
          <p:nvPr/>
        </p:nvSpPr>
        <p:spPr>
          <a:xfrm>
            <a:off x="1090819" y="626819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points clump more in the center!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38013-482A-B7BF-B73D-FF28629F1AE1}"/>
              </a:ext>
            </a:extLst>
          </p:cNvPr>
          <p:cNvSpPr txBox="1"/>
          <p:nvPr/>
        </p:nvSpPr>
        <p:spPr>
          <a:xfrm>
            <a:off x="1090819" y="1165086"/>
            <a:ext cx="831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way to sample points inside a unit circle is by switching to </a:t>
            </a:r>
            <a:r>
              <a:rPr lang="en-US" b="1" dirty="0"/>
              <a:t>polar coordinates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F12C5-DFD4-16F2-D34B-296C0309D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528" y="1559706"/>
            <a:ext cx="2711507" cy="303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5FE9D-A129-2E95-19FF-DEE7A17885C8}"/>
                  </a:ext>
                </a:extLst>
              </p:cNvPr>
              <p:cNvSpPr txBox="1"/>
              <p:nvPr/>
            </p:nvSpPr>
            <p:spPr>
              <a:xfrm>
                <a:off x="1090819" y="1775228"/>
                <a:ext cx="6097656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we sample 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[0,1) 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/>
                      <m:t>[0, 2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/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5FE9D-A129-2E95-19FF-DEE7A178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19" y="1775228"/>
                <a:ext cx="6097656" cy="369397"/>
              </a:xfrm>
              <a:prstGeom prst="rect">
                <a:avLst/>
              </a:prstGeom>
              <a:blipFill>
                <a:blip r:embed="rId6"/>
                <a:stretch>
                  <a:fillRect l="-624" t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956BF-1963-B7B9-3637-65F02C0459EE}"/>
                  </a:ext>
                </a:extLst>
              </p:cNvPr>
              <p:cNvSpPr txBox="1"/>
              <p:nvPr/>
            </p:nvSpPr>
            <p:spPr>
              <a:xfrm>
                <a:off x="1090819" y="2230883"/>
                <a:ext cx="106274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Naively, one could sample r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independently from two uniform distributions. Let’s see what happens!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956BF-1963-B7B9-3637-65F02C045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19" y="2230883"/>
                <a:ext cx="10627416" cy="369332"/>
              </a:xfrm>
              <a:prstGeom prst="rect">
                <a:avLst/>
              </a:prstGeom>
              <a:blipFill>
                <a:blip r:embed="rId7"/>
                <a:stretch>
                  <a:fillRect l="-35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23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7B408A-D1A5-1493-6278-D35C67EA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F4A0-B72B-6D8B-940E-D9B40F89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FB166-6FE8-7390-2B31-AEC5EAD677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E7479-8181-3A5C-748E-84AFCC16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93771-0F73-9FF8-18DD-F0A1A9F4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6C19358-DAA6-4BBC-E833-4C3BA57B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641" y="2600215"/>
            <a:ext cx="4421815" cy="32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0DAF8-46E3-2568-2821-8D72AD5CF95F}"/>
              </a:ext>
            </a:extLst>
          </p:cNvPr>
          <p:cNvSpPr txBox="1"/>
          <p:nvPr/>
        </p:nvSpPr>
        <p:spPr>
          <a:xfrm>
            <a:off x="1958273" y="626819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points clump more in the center!</a:t>
            </a:r>
          </a:p>
        </p:txBody>
      </p:sp>
    </p:spTree>
    <p:extLst>
      <p:ext uri="{BB962C8B-B14F-4D97-AF65-F5344CB8AC3E}">
        <p14:creationId xmlns:p14="http://schemas.microsoft.com/office/powerpoint/2010/main" val="3502950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3CD1-5A13-CD04-FBF9-0043F803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3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BE740-23FD-4145-0479-08F4BCAA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D8BE-90CF-493A-C915-6A8E8E7F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03274-5EC2-938F-FD22-AFFF6F295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C5910-81E7-4154-4E7F-196C79C485F1}"/>
              </a:ext>
            </a:extLst>
          </p:cNvPr>
          <p:cNvSpPr txBox="1"/>
          <p:nvPr/>
        </p:nvSpPr>
        <p:spPr>
          <a:xfrm>
            <a:off x="718730" y="1172111"/>
            <a:ext cx="865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</a:t>
            </a:r>
            <a:r>
              <a:rPr lang="en-US" b="1" dirty="0"/>
              <a:t>clump more in the center</a:t>
            </a:r>
            <a:r>
              <a:rPr lang="en-US" dirty="0"/>
              <a:t> because r is </a:t>
            </a:r>
            <a:r>
              <a:rPr lang="en-US" b="1" dirty="0"/>
              <a:t>not uniformly distributed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33C2F-8334-D71E-0D3D-CD5191C2357B}"/>
              </a:ext>
            </a:extLst>
          </p:cNvPr>
          <p:cNvSpPr txBox="1"/>
          <p:nvPr/>
        </p:nvSpPr>
        <p:spPr>
          <a:xfrm>
            <a:off x="718730" y="163347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b="1" dirty="0"/>
              <a:t>differential area element</a:t>
            </a:r>
            <a:r>
              <a:rPr lang="en-US" dirty="0"/>
              <a:t> in polar coordinates: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A3632-7D38-8A49-7738-7D42124B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41" y="1689681"/>
            <a:ext cx="14986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878467-0DEC-38FF-64C5-8D1B66AD9A20}"/>
              </a:ext>
            </a:extLst>
          </p:cNvPr>
          <p:cNvSpPr txBox="1"/>
          <p:nvPr/>
        </p:nvSpPr>
        <p:spPr>
          <a:xfrm>
            <a:off x="718730" y="206919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leads to the probability density functions: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08E806-2276-548D-3981-3DECFDFD0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41" y="1967782"/>
            <a:ext cx="2617304" cy="6383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6A495-A5A5-03E6-0EA8-DCA536AFB3DE}"/>
              </a:ext>
            </a:extLst>
          </p:cNvPr>
          <p:cNvSpPr txBox="1"/>
          <p:nvPr/>
        </p:nvSpPr>
        <p:spPr>
          <a:xfrm>
            <a:off x="718730" y="254559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Cumulative Distribution Function (CDF)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B5956B-C558-B31C-2657-CB8C822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65" y="2914931"/>
            <a:ext cx="2091541" cy="551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960C5-2881-B51C-4BF8-975797E58F6A}"/>
                  </a:ext>
                </a:extLst>
              </p:cNvPr>
              <p:cNvSpPr txBox="1"/>
              <p:nvPr/>
            </p:nvSpPr>
            <p:spPr>
              <a:xfrm>
                <a:off x="718730" y="3466865"/>
                <a:ext cx="705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obtain a properly distributed r,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which gives: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960C5-2881-B51C-4BF8-975797E5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0" y="3466865"/>
                <a:ext cx="7053670" cy="369332"/>
              </a:xfrm>
              <a:prstGeom prst="rect">
                <a:avLst/>
              </a:prstGeom>
              <a:blipFill>
                <a:blip r:embed="rId6"/>
                <a:stretch>
                  <a:fillRect l="-54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EA37C6-69C2-EB20-F395-2808D1B7A9BA}"/>
                  </a:ext>
                </a:extLst>
              </p:cNvPr>
              <p:cNvSpPr txBox="1"/>
              <p:nvPr/>
            </p:nvSpPr>
            <p:spPr>
              <a:xfrm>
                <a:off x="7772400" y="3445766"/>
                <a:ext cx="957185" cy="370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EA37C6-69C2-EB20-F395-2808D1B7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445766"/>
                <a:ext cx="957185" cy="37042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2D3BAA-8F18-1B42-F51C-A6CF90F41B6F}"/>
              </a:ext>
            </a:extLst>
          </p:cNvPr>
          <p:cNvSpPr/>
          <p:nvPr/>
        </p:nvSpPr>
        <p:spPr>
          <a:xfrm>
            <a:off x="7772400" y="3391135"/>
            <a:ext cx="1073426" cy="505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50183-7EC0-2B16-89B4-63600D3E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2" y="1383171"/>
            <a:ext cx="3354614" cy="2433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16927-75C2-32A4-ABB3-DC3F37A1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76" y="4140591"/>
            <a:ext cx="3182025" cy="22588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45AE54-60C7-6F30-86D4-73A817B2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15" y="1883447"/>
            <a:ext cx="4737216" cy="3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3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C4022-0390-F096-A789-6757A4183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0" y="4855195"/>
            <a:ext cx="3464852" cy="1001402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337FB7E-E83F-2C3D-ABAB-5850105B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72" y="3986662"/>
            <a:ext cx="3554948" cy="25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C6ED61D-B2E9-7831-25DC-046FDF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2" y="3986662"/>
            <a:ext cx="3641415" cy="27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7F5F0-3394-5938-9022-DDAA6E9D270B}"/>
              </a:ext>
            </a:extLst>
          </p:cNvPr>
          <p:cNvSpPr txBox="1"/>
          <p:nvPr/>
        </p:nvSpPr>
        <p:spPr>
          <a:xfrm>
            <a:off x="718730" y="1172111"/>
            <a:ext cx="865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</a:t>
            </a:r>
            <a:r>
              <a:rPr lang="en-US" b="1" dirty="0"/>
              <a:t>clump more in the center</a:t>
            </a:r>
            <a:r>
              <a:rPr lang="en-US" dirty="0"/>
              <a:t> because r is </a:t>
            </a:r>
            <a:r>
              <a:rPr lang="en-US" b="1" dirty="0"/>
              <a:t>not uniformly distributed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61525-3295-CFD6-AAD9-EE7676E16BCE}"/>
              </a:ext>
            </a:extLst>
          </p:cNvPr>
          <p:cNvSpPr txBox="1"/>
          <p:nvPr/>
        </p:nvSpPr>
        <p:spPr>
          <a:xfrm>
            <a:off x="718730" y="163347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b="1" dirty="0"/>
              <a:t>differential area element</a:t>
            </a:r>
            <a:r>
              <a:rPr lang="en-US" dirty="0"/>
              <a:t> in polar coordinates: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FB9DDA-0FC5-4D6C-BD76-01CDE6633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941" y="1689681"/>
            <a:ext cx="14986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A2983-C657-5F2C-2A56-037255975063}"/>
              </a:ext>
            </a:extLst>
          </p:cNvPr>
          <p:cNvSpPr txBox="1"/>
          <p:nvPr/>
        </p:nvSpPr>
        <p:spPr>
          <a:xfrm>
            <a:off x="718730" y="206919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leads to the probability density functions: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B67BA-F89A-F0B1-1C29-0B19A464E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741" y="1967782"/>
            <a:ext cx="2617304" cy="6383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B38B5-E253-AED2-ECE5-F34E3B4094A7}"/>
              </a:ext>
            </a:extLst>
          </p:cNvPr>
          <p:cNvSpPr txBox="1"/>
          <p:nvPr/>
        </p:nvSpPr>
        <p:spPr>
          <a:xfrm>
            <a:off x="718730" y="254559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Cumulative Distribution Function (CDF)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6CC698-1495-F37D-0553-4D033B5E1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665" y="2914931"/>
            <a:ext cx="2091541" cy="551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14D70-8E21-226C-E5DD-4DA25D4F267F}"/>
                  </a:ext>
                </a:extLst>
              </p:cNvPr>
              <p:cNvSpPr txBox="1"/>
              <p:nvPr/>
            </p:nvSpPr>
            <p:spPr>
              <a:xfrm>
                <a:off x="718730" y="3466865"/>
                <a:ext cx="705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obtain a properly distributed r,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which gives: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14D70-8E21-226C-E5DD-4DA25D4F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0" y="3466865"/>
                <a:ext cx="7053670" cy="369332"/>
              </a:xfrm>
              <a:prstGeom prst="rect">
                <a:avLst/>
              </a:prstGeom>
              <a:blipFill>
                <a:blip r:embed="rId9"/>
                <a:stretch>
                  <a:fillRect l="-54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5D0E94-166D-DB47-A2AC-673D51C9FF42}"/>
                  </a:ext>
                </a:extLst>
              </p:cNvPr>
              <p:cNvSpPr txBox="1"/>
              <p:nvPr/>
            </p:nvSpPr>
            <p:spPr>
              <a:xfrm>
                <a:off x="7772400" y="3445766"/>
                <a:ext cx="957185" cy="370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5D0E94-166D-DB47-A2AC-673D51C9F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445766"/>
                <a:ext cx="957185" cy="37042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FEDEF-46A7-72AC-5D87-161D17EB0816}"/>
              </a:ext>
            </a:extLst>
          </p:cNvPr>
          <p:cNvSpPr/>
          <p:nvPr/>
        </p:nvSpPr>
        <p:spPr>
          <a:xfrm>
            <a:off x="7772400" y="3391135"/>
            <a:ext cx="1073426" cy="505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6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33FD7-764A-3487-9171-73DE35FF4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E42E-56E2-BE04-8EEE-0D330844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432CF-0C62-97C4-43DD-FF717AEB9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92C64-069F-C6B4-5FE2-54FF64C2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27234-2435-5327-A3D4-57E8F240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0" y="4855195"/>
            <a:ext cx="3464852" cy="1001402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B15DFB8C-87FD-30DA-2BE0-8739C8E2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72" y="3986662"/>
            <a:ext cx="3554948" cy="25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598123D-A21C-832E-E92C-64D20A57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2" y="3986662"/>
            <a:ext cx="3641415" cy="27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3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of an Isotropic Direction in 3D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0E922-78DE-6288-826F-79A67A6F726E}"/>
              </a:ext>
            </a:extLst>
          </p:cNvPr>
          <p:cNvSpPr txBox="1"/>
          <p:nvPr/>
        </p:nvSpPr>
        <p:spPr>
          <a:xfrm>
            <a:off x="911914" y="1165086"/>
            <a:ext cx="8579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common problem in </a:t>
            </a:r>
            <a:r>
              <a:rPr lang="en-US" b="1" dirty="0"/>
              <a:t>Monte Carlo simulations</a:t>
            </a:r>
            <a:r>
              <a:rPr lang="en-US" dirty="0"/>
              <a:t> is the </a:t>
            </a:r>
            <a:r>
              <a:rPr lang="en-US" b="1" dirty="0"/>
              <a:t>random sampling of an isotropic direction in 3D space</a:t>
            </a:r>
            <a:r>
              <a:rPr lang="en-US" dirty="0"/>
              <a:t>. This issue arises in various contexts, such 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572E4-57C5-AD63-9D60-319B6F43AEDB}"/>
              </a:ext>
            </a:extLst>
          </p:cNvPr>
          <p:cNvSpPr txBox="1"/>
          <p:nvPr/>
        </p:nvSpPr>
        <p:spPr>
          <a:xfrm>
            <a:off x="911914" y="1909988"/>
            <a:ext cx="8073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• Sampling a random orientation of an </a:t>
            </a:r>
            <a:r>
              <a:rPr lang="en-US" b="1" dirty="0"/>
              <a:t>axially symmetric object</a:t>
            </a:r>
            <a:r>
              <a:rPr lang="en-US" dirty="0"/>
              <a:t> (e.g., a rod).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• Sampling the </a:t>
            </a:r>
            <a:r>
              <a:rPr lang="en-US" b="1" dirty="0"/>
              <a:t>momentum direction</a:t>
            </a:r>
            <a:r>
              <a:rPr lang="en-US" dirty="0"/>
              <a:t> of a particle.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09EA4-967E-516B-679E-75937CC5B03F}"/>
              </a:ext>
            </a:extLst>
          </p:cNvPr>
          <p:cNvSpPr txBox="1"/>
          <p:nvPr/>
        </p:nvSpPr>
        <p:spPr>
          <a:xfrm>
            <a:off x="911913" y="3030516"/>
            <a:ext cx="887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problem is equivalent to </a:t>
            </a:r>
            <a:r>
              <a:rPr lang="en-US" b="1" dirty="0"/>
              <a:t>choosing a random point on a unit sphere</a:t>
            </a:r>
            <a:r>
              <a:rPr lang="en-US" dirty="0"/>
              <a:t>. The coordinates x, y, z on the sphere can be parametrized using </a:t>
            </a:r>
            <a:r>
              <a:rPr lang="en-US" b="1" dirty="0"/>
              <a:t>azimuthal</a:t>
            </a:r>
            <a:r>
              <a:rPr lang="en-US" dirty="0"/>
              <a:t> and </a:t>
            </a:r>
            <a:r>
              <a:rPr lang="en-US" b="1" dirty="0"/>
              <a:t>polar angles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859ED7-CA42-C607-371D-32D832BC6408}"/>
                  </a:ext>
                </a:extLst>
              </p:cNvPr>
              <p:cNvSpPr txBox="1"/>
              <p:nvPr/>
            </p:nvSpPr>
            <p:spPr>
              <a:xfrm>
                <a:off x="911913" y="3729251"/>
                <a:ext cx="34911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•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(azimuthal angle)</a:t>
                </a:r>
              </a:p>
              <a:p>
                <a:r>
                  <a:rPr lang="en-US" dirty="0"/>
                  <a:t>•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(polar angle)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859ED7-CA42-C607-371D-32D832BC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13" y="3729251"/>
                <a:ext cx="3491122" cy="646331"/>
              </a:xfrm>
              <a:prstGeom prst="rect">
                <a:avLst/>
              </a:prstGeom>
              <a:blipFill>
                <a:blip r:embed="rId3"/>
                <a:stretch>
                  <a:fillRect l="-181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477B8EE-FD65-0DCF-1904-62B5F4B4B6EE}"/>
              </a:ext>
            </a:extLst>
          </p:cNvPr>
          <p:cNvSpPr txBox="1"/>
          <p:nvPr/>
        </p:nvSpPr>
        <p:spPr>
          <a:xfrm>
            <a:off x="911913" y="4612709"/>
            <a:ext cx="639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these angles, the Cartesian coordinates are given by: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CF03D7-3A2D-9648-EF49-845FBB7BF52B}"/>
                  </a:ext>
                </a:extLst>
              </p:cNvPr>
              <p:cNvSpPr txBox="1"/>
              <p:nvPr/>
            </p:nvSpPr>
            <p:spPr>
              <a:xfrm>
                <a:off x="5210533" y="5172945"/>
                <a:ext cx="17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CF03D7-3A2D-9648-EF49-845FBB7B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33" y="5172945"/>
                <a:ext cx="177093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1EFBDB-0F62-CBBC-7280-36D241404283}"/>
                  </a:ext>
                </a:extLst>
              </p:cNvPr>
              <p:cNvSpPr txBox="1"/>
              <p:nvPr/>
            </p:nvSpPr>
            <p:spPr>
              <a:xfrm>
                <a:off x="5210533" y="5554752"/>
                <a:ext cx="1694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1EFBDB-0F62-CBBC-7280-36D241404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33" y="5554752"/>
                <a:ext cx="169431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91130-211E-6C64-4359-D3E1812A6582}"/>
                  </a:ext>
                </a:extLst>
              </p:cNvPr>
              <p:cNvSpPr txBox="1"/>
              <p:nvPr/>
            </p:nvSpPr>
            <p:spPr>
              <a:xfrm>
                <a:off x="5201891" y="5917903"/>
                <a:ext cx="11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91130-211E-6C64-4359-D3E1812A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891" y="5917903"/>
                <a:ext cx="11891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622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of an Isotropic Direction in 3D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9E444-5197-89B3-35A5-A52706D05CC3}"/>
              </a:ext>
            </a:extLst>
          </p:cNvPr>
          <p:cNvSpPr txBox="1"/>
          <p:nvPr/>
        </p:nvSpPr>
        <p:spPr>
          <a:xfrm>
            <a:off x="613741" y="229185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solid angle element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B3FF58-7899-F406-AF3D-B994ABDB86DC}"/>
                  </a:ext>
                </a:extLst>
              </p:cNvPr>
              <p:cNvSpPr txBox="1"/>
              <p:nvPr/>
            </p:nvSpPr>
            <p:spPr>
              <a:xfrm>
                <a:off x="5210533" y="1165086"/>
                <a:ext cx="17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B3FF58-7899-F406-AF3D-B994ABDB8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33" y="1165086"/>
                <a:ext cx="17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A17EC-0FA7-4F6A-0F13-3D90B38B1D91}"/>
                  </a:ext>
                </a:extLst>
              </p:cNvPr>
              <p:cNvSpPr txBox="1"/>
              <p:nvPr/>
            </p:nvSpPr>
            <p:spPr>
              <a:xfrm>
                <a:off x="5210533" y="1546893"/>
                <a:ext cx="1694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A17EC-0FA7-4F6A-0F13-3D90B38B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33" y="1546893"/>
                <a:ext cx="169431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80ACB-6027-1D39-8911-B2EE5AC2C366}"/>
                  </a:ext>
                </a:extLst>
              </p:cNvPr>
              <p:cNvSpPr txBox="1"/>
              <p:nvPr/>
            </p:nvSpPr>
            <p:spPr>
              <a:xfrm>
                <a:off x="5201891" y="1910044"/>
                <a:ext cx="11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80ACB-6027-1D39-8911-B2EE5AC2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891" y="1910044"/>
                <a:ext cx="11891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666E1D8-D70F-0B96-172F-A91B67617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387" y="2655034"/>
            <a:ext cx="1673030" cy="2843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61DF1-73AC-3007-AC81-65971E6A4097}"/>
                  </a:ext>
                </a:extLst>
              </p:cNvPr>
              <p:cNvSpPr txBox="1"/>
              <p:nvPr/>
            </p:nvSpPr>
            <p:spPr>
              <a:xfrm>
                <a:off x="613741" y="3117857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independent.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61DF1-73AC-3007-AC81-65971E6A4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1" y="3117857"/>
                <a:ext cx="6097656" cy="369332"/>
              </a:xfrm>
              <a:prstGeom prst="rect">
                <a:avLst/>
              </a:prstGeom>
              <a:blipFill>
                <a:blip r:embed="rId7"/>
                <a:stretch>
                  <a:fillRect l="-62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8068E-A730-865D-2D8D-0C3A90728E07}"/>
                  </a:ext>
                </a:extLst>
              </p:cNvPr>
              <p:cNvSpPr txBox="1"/>
              <p:nvPr/>
            </p:nvSpPr>
            <p:spPr>
              <a:xfrm>
                <a:off x="643761" y="3678149"/>
                <a:ext cx="76454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uniformly distributed in [0, 2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], making its sampling straightforward.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8068E-A730-865D-2D8D-0C3A9072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1" y="3678149"/>
                <a:ext cx="7645474" cy="369332"/>
              </a:xfrm>
              <a:prstGeom prst="rect">
                <a:avLst/>
              </a:prstGeom>
              <a:blipFill>
                <a:blip r:embed="rId8"/>
                <a:stretch>
                  <a:fillRect l="-4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50F72-013E-49E9-4284-213F2F9856E3}"/>
                  </a:ext>
                </a:extLst>
              </p:cNvPr>
              <p:cNvSpPr txBox="1"/>
              <p:nvPr/>
            </p:nvSpPr>
            <p:spPr>
              <a:xfrm>
                <a:off x="643761" y="4225998"/>
                <a:ext cx="6780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</a:t>
                </a:r>
                <a:r>
                  <a:rPr lang="en-US" b="1" dirty="0"/>
                  <a:t>weighted probability density function</a:t>
                </a:r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50F72-013E-49E9-4284-213F2F98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1" y="4225998"/>
                <a:ext cx="6780769" cy="369332"/>
              </a:xfrm>
              <a:prstGeom prst="rect">
                <a:avLst/>
              </a:prstGeom>
              <a:blipFill>
                <a:blip r:embed="rId9"/>
                <a:stretch>
                  <a:fillRect l="-56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3F029C4-6886-B466-1EB6-16C2C7911E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4843" y="4156238"/>
            <a:ext cx="18161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6EA370-C92F-8F97-19AA-6565D6FA9322}"/>
              </a:ext>
            </a:extLst>
          </p:cNvPr>
          <p:cNvSpPr txBox="1"/>
          <p:nvPr/>
        </p:nvSpPr>
        <p:spPr>
          <a:xfrm>
            <a:off x="613741" y="477384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cumulative distribution function is: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8BABC9-92B1-6496-653E-E120012A63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8246" y="5174246"/>
            <a:ext cx="2861917" cy="5343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14499-333A-AE95-6BF1-10DFE39C7234}"/>
                  </a:ext>
                </a:extLst>
              </p:cNvPr>
              <p:cNvSpPr txBox="1"/>
              <p:nvPr/>
            </p:nvSpPr>
            <p:spPr>
              <a:xfrm>
                <a:off x="643761" y="5688696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we obtain: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14499-333A-AE95-6BF1-10DFE39C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1" y="5688696"/>
                <a:ext cx="6097656" cy="369332"/>
              </a:xfrm>
              <a:prstGeom prst="rect">
                <a:avLst/>
              </a:prstGeom>
              <a:blipFill>
                <a:blip r:embed="rId12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BE4D799-AFD2-1FED-E9B2-E51E382072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9565" y="6160604"/>
            <a:ext cx="1802655" cy="371798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183A73-AC8B-A519-C996-6C352ED9CFFF}"/>
              </a:ext>
            </a:extLst>
          </p:cNvPr>
          <p:cNvSpPr/>
          <p:nvPr/>
        </p:nvSpPr>
        <p:spPr>
          <a:xfrm>
            <a:off x="3521592" y="6106781"/>
            <a:ext cx="1913080" cy="505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36365-B62D-81BA-6213-855C8045A119}"/>
                  </a:ext>
                </a:extLst>
              </p:cNvPr>
              <p:cNvSpPr txBox="1"/>
              <p:nvPr/>
            </p:nvSpPr>
            <p:spPr>
              <a:xfrm>
                <a:off x="6981467" y="5504030"/>
                <a:ext cx="47001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practice, work directly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36365-B62D-81BA-6213-855C8045A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67" y="5504030"/>
                <a:ext cx="4700105" cy="369332"/>
              </a:xfrm>
              <a:prstGeom prst="rect">
                <a:avLst/>
              </a:prstGeom>
              <a:blipFill>
                <a:blip r:embed="rId14"/>
                <a:stretch>
                  <a:fillRect l="-107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913810A-8AA8-BC5B-89EE-AF376890E4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3401" y="6106781"/>
            <a:ext cx="1545395" cy="2840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F377E2-E090-815A-5779-CDEA88910B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1316" y="5948820"/>
            <a:ext cx="2419367" cy="5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8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80278-A628-4230-2B1F-CE29CEE5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74CE-CF4B-A056-8422-81E61D8C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52D10-9388-185B-E6CD-29A88D49A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85492-369A-82E9-4E15-68B5C8B8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10" y="1408980"/>
            <a:ext cx="8824379" cy="47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4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59A3-8046-1245-FB8C-B49C695C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2" y="1395146"/>
            <a:ext cx="5375818" cy="4714340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5453FAE-898C-CF6E-3B2A-158E08B6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58" y="1165086"/>
            <a:ext cx="5435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89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91B59-3637-DF47-5C55-2FB7C603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60" y="3595319"/>
            <a:ext cx="9277772" cy="2871972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AB93C06-E4DB-13FB-13E3-6800A41C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80" y="1051965"/>
            <a:ext cx="4131040" cy="26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74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112EC-F0FF-6893-DC02-B2752326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A0F7-D5FF-67BB-199A-28CE7793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7F194-5EB6-B7F3-8234-86DEFB3E1D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D248870-93E6-6CFA-55C7-005215A8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80" y="1051965"/>
            <a:ext cx="4131040" cy="26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4184C-E885-23A8-BD24-41751EE1DE44}"/>
              </a:ext>
            </a:extLst>
          </p:cNvPr>
          <p:cNvSpPr txBox="1"/>
          <p:nvPr/>
        </p:nvSpPr>
        <p:spPr>
          <a:xfrm>
            <a:off x="370541" y="3689968"/>
            <a:ext cx="1030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of the most common probability distributions is the </a:t>
            </a:r>
            <a:r>
              <a:rPr lang="en-US" b="1" dirty="0"/>
              <a:t>normal (or Gaussian) distribution</a:t>
            </a:r>
            <a:r>
              <a:rPr lang="en-US" dirty="0"/>
              <a:t>, given by: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DE522-E193-CA02-D9A8-1E974A96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06" y="4097185"/>
            <a:ext cx="1787387" cy="558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A54E6-95AC-A4F6-241E-620666DE5935}"/>
              </a:ext>
            </a:extLst>
          </p:cNvPr>
          <p:cNvSpPr txBox="1"/>
          <p:nvPr/>
        </p:nvSpPr>
        <p:spPr>
          <a:xfrm>
            <a:off x="370539" y="5295022"/>
            <a:ext cx="1145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this transformation, the new variable follows a </a:t>
            </a:r>
            <a:r>
              <a:rPr lang="en-US" b="1" dirty="0"/>
              <a:t>standard normal distribution</a:t>
            </a:r>
            <a:r>
              <a:rPr lang="en-US" dirty="0"/>
              <a:t> with </a:t>
            </a:r>
            <a:r>
              <a:rPr lang="en-US" b="1" dirty="0"/>
              <a:t>zero mean</a:t>
            </a:r>
            <a:r>
              <a:rPr lang="en-US" dirty="0"/>
              <a:t> and </a:t>
            </a:r>
            <a:r>
              <a:rPr lang="en-US" b="1" dirty="0"/>
              <a:t>unit standard deviation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42AA7-1F58-AD01-4C90-9125D6D699C6}"/>
                  </a:ext>
                </a:extLst>
              </p:cNvPr>
              <p:cNvSpPr txBox="1"/>
              <p:nvPr/>
            </p:nvSpPr>
            <p:spPr>
              <a:xfrm>
                <a:off x="370539" y="4648691"/>
                <a:ext cx="101848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There are many standard methods for sampling from this distribution. One common approach is to </a:t>
                </a:r>
                <a:r>
                  <a:rPr lang="en-US" b="1" dirty="0"/>
                  <a:t>standardize the variable</a:t>
                </a:r>
                <a:r>
                  <a:rPr lang="en-US" dirty="0"/>
                  <a:t> by making the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42AA7-1F58-AD01-4C90-9125D6D69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39" y="4648691"/>
                <a:ext cx="10184817" cy="646331"/>
              </a:xfrm>
              <a:prstGeom prst="rect">
                <a:avLst/>
              </a:prstGeom>
              <a:blipFill>
                <a:blip r:embed="rId5"/>
                <a:stretch>
                  <a:fillRect l="-623" t="-57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66A432-1528-F113-80E0-91695FF8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306" y="5716582"/>
            <a:ext cx="1483416" cy="5914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F73A67-84A1-53AD-7EEE-8DE3C94FB3CE}"/>
                  </a:ext>
                </a:extLst>
              </p:cNvPr>
              <p:cNvSpPr txBox="1"/>
              <p:nvPr/>
            </p:nvSpPr>
            <p:spPr>
              <a:xfrm>
                <a:off x="370539" y="6314361"/>
                <a:ext cx="11745261" cy="721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Calculating the cumulative distribution function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not straightforward</a:t>
                </a:r>
                <a:r>
                  <a:rPr lang="en-US" dirty="0"/>
                  <a:t>, use numerical methods.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F73A67-84A1-53AD-7EEE-8DE3C94FB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39" y="6314361"/>
                <a:ext cx="11745261" cy="721223"/>
              </a:xfrm>
              <a:prstGeom prst="rect">
                <a:avLst/>
              </a:prstGeom>
              <a:blipFill>
                <a:blip r:embed="rId7"/>
                <a:stretch>
                  <a:fillRect l="-540" t="-68421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036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308BB-D239-03C1-35D3-0F33AEE4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5" y="1165086"/>
            <a:ext cx="10208650" cy="50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6124A-1CF9-836E-945C-8D47FDA8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0" y="2359464"/>
            <a:ext cx="4800600" cy="276860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7D5EC85-0098-FCDE-1F30-3DACFB1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23" y="1993036"/>
            <a:ext cx="4382617" cy="35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0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12416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4D3847F-CF55-AE1D-1F2E-1A9B9DCF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835" y="2423264"/>
            <a:ext cx="2907168" cy="2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B4529-5F76-400E-17FC-CEA97B5E7706}"/>
                  </a:ext>
                </a:extLst>
              </p:cNvPr>
              <p:cNvSpPr txBox="1"/>
              <p:nvPr/>
            </p:nvSpPr>
            <p:spPr>
              <a:xfrm>
                <a:off x="852279" y="1109309"/>
                <a:ext cx="90371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rejection sampling method</a:t>
                </a:r>
                <a:r>
                  <a:rPr lang="en-US" dirty="0"/>
                  <a:t> allows one to sample a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an </a:t>
                </a:r>
                <a:r>
                  <a:rPr lang="en-US" b="1" dirty="0"/>
                  <a:t>envelope distribution</a:t>
                </a:r>
                <a:r>
                  <a:rPr lang="en-US" dirty="0"/>
                  <a:t> and accept or reject it with a certain probability.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B4529-5F76-400E-17FC-CEA97B5E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79" y="1109309"/>
                <a:ext cx="9037155" cy="646331"/>
              </a:xfrm>
              <a:prstGeom prst="rect">
                <a:avLst/>
              </a:prstGeom>
              <a:blipFill>
                <a:blip r:embed="rId4"/>
                <a:stretch>
                  <a:fillRect l="-702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333724D-55ED-E45C-6343-3CC11D9DCCAA}"/>
              </a:ext>
            </a:extLst>
          </p:cNvPr>
          <p:cNvSpPr txBox="1"/>
          <p:nvPr/>
        </p:nvSpPr>
        <p:spPr>
          <a:xfrm>
            <a:off x="852278" y="1773918"/>
            <a:ext cx="676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again the probability density function for the polar angle: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EF8C0-44B6-B497-2DCF-B58447694BEA}"/>
                  </a:ext>
                </a:extLst>
              </p:cNvPr>
              <p:cNvSpPr txBox="1"/>
              <p:nvPr/>
            </p:nvSpPr>
            <p:spPr>
              <a:xfrm>
                <a:off x="852278" y="2680282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bounded from above, we define: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EF8C0-44B6-B497-2DCF-B5844769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78" y="2680282"/>
                <a:ext cx="6097656" cy="369332"/>
              </a:xfrm>
              <a:prstGeom prst="rect">
                <a:avLst/>
              </a:prstGeom>
              <a:blipFill>
                <a:blip r:embed="rId5"/>
                <a:stretch>
                  <a:fillRect l="-1040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6557A6C-BBD4-BA98-3F0E-EB0474C86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829" y="2654736"/>
            <a:ext cx="1181100" cy="368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1CF1D-D938-27AD-F435-58F6FA59478A}"/>
                  </a:ext>
                </a:extLst>
              </p:cNvPr>
              <p:cNvSpPr txBox="1"/>
              <p:nvPr/>
            </p:nvSpPr>
            <p:spPr>
              <a:xfrm>
                <a:off x="849240" y="3185810"/>
                <a:ext cx="7430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1. Sample a candidate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a uniform distribution over (0,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1CF1D-D938-27AD-F435-58F6FA59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0" y="3185810"/>
                <a:ext cx="7430055" cy="369332"/>
              </a:xfrm>
              <a:prstGeom prst="rect">
                <a:avLst/>
              </a:prstGeom>
              <a:blipFill>
                <a:blip r:embed="rId7"/>
                <a:stretch>
                  <a:fillRect l="-683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27C7C6-77B8-8C77-875E-8BE1C58D2675}"/>
                  </a:ext>
                </a:extLst>
              </p:cNvPr>
              <p:cNvSpPr txBox="1"/>
              <p:nvPr/>
            </p:nvSpPr>
            <p:spPr>
              <a:xfrm>
                <a:off x="847995" y="3591339"/>
                <a:ext cx="3694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2.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probability: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27C7C6-77B8-8C77-875E-8BE1C58D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5" y="3591339"/>
                <a:ext cx="3694188" cy="369332"/>
              </a:xfrm>
              <a:prstGeom prst="rect">
                <a:avLst/>
              </a:prstGeom>
              <a:blipFill>
                <a:blip r:embed="rId8"/>
                <a:stretch>
                  <a:fillRect l="-137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60FCC6-3E89-0971-302B-9A7743BAEFF7}"/>
                  </a:ext>
                </a:extLst>
              </p:cNvPr>
              <p:cNvSpPr txBox="1"/>
              <p:nvPr/>
            </p:nvSpPr>
            <p:spPr>
              <a:xfrm>
                <a:off x="847995" y="4018119"/>
                <a:ext cx="7659899" cy="64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3. This step can be performed by sampling y </a:t>
                </a:r>
                <a:r>
                  <a:rPr lang="en-US" b="1" dirty="0"/>
                  <a:t>from a uniform distribution</a:t>
                </a:r>
                <a:r>
                  <a:rPr lang="en-US" dirty="0"/>
                  <a:t> over (0,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dirty="0"/>
                  <a:t>) and accepting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60FCC6-3E89-0971-302B-9A7743BA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5" y="4018119"/>
                <a:ext cx="7659899" cy="648960"/>
              </a:xfrm>
              <a:prstGeom prst="rect">
                <a:avLst/>
              </a:prstGeom>
              <a:blipFill>
                <a:blip r:embed="rId9"/>
                <a:stretch>
                  <a:fillRect l="-66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2A91E5-8411-48C5-8E4B-81C9D325DD56}"/>
                  </a:ext>
                </a:extLst>
              </p:cNvPr>
              <p:cNvSpPr txBox="1"/>
              <p:nvPr/>
            </p:nvSpPr>
            <p:spPr>
              <a:xfrm>
                <a:off x="847995" y="4817396"/>
                <a:ext cx="106620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Geometric Interpretation: </a:t>
                </a:r>
                <a:r>
                  <a:rPr lang="en-US" dirty="0"/>
                  <a:t>If we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r>
                  <a:rPr lang="en-US" dirty="0"/>
                  <a:t> as the </a:t>
                </a:r>
                <a:r>
                  <a:rPr lang="en-US" b="1" dirty="0"/>
                  <a:t>coordinates of a point</a:t>
                </a:r>
                <a:r>
                  <a:rPr lang="en-US" dirty="0"/>
                  <a:t> in a plane,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if it lies below the curve</a:t>
                </a:r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This ensures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values are accepted at a rate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as desired.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2A91E5-8411-48C5-8E4B-81C9D325D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5" y="4817396"/>
                <a:ext cx="10662007" cy="923330"/>
              </a:xfrm>
              <a:prstGeom prst="rect">
                <a:avLst/>
              </a:prstGeom>
              <a:blipFill>
                <a:blip r:embed="rId10"/>
                <a:stretch>
                  <a:fillRect l="-47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648CD65-7510-8996-4351-1D5AACCDF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379" y="3620851"/>
            <a:ext cx="18669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540869-CF19-3118-6F35-6229B7CA78B9}"/>
              </a:ext>
            </a:extLst>
          </p:cNvPr>
          <p:cNvSpPr txBox="1"/>
          <p:nvPr/>
        </p:nvSpPr>
        <p:spPr>
          <a:xfrm>
            <a:off x="847995" y="58828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Advantages of Rejection Sampling: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56EE65-423B-7E73-9256-BEC6D42FDC8F}"/>
                  </a:ext>
                </a:extLst>
              </p:cNvPr>
              <p:cNvSpPr txBox="1"/>
              <p:nvPr/>
            </p:nvSpPr>
            <p:spPr>
              <a:xfrm>
                <a:off x="847995" y="6268195"/>
                <a:ext cx="101745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does not need to be a normalized distribution</a:t>
                </a:r>
                <a:r>
                  <a:rPr lang="en-US" dirty="0"/>
                  <a:t> for the method to work.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56EE65-423B-7E73-9256-BEC6D42FD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5" y="6268195"/>
                <a:ext cx="10174501" cy="369332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03A5A67-14FD-9E53-98BD-4170F103C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9999" y="2124629"/>
            <a:ext cx="1350617" cy="5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DEFB58-ED6C-77B0-C5A8-26C1426F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B03C-9559-1840-33DE-DE391945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5A2D-10E4-D3A4-BC14-6C51212F4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31154-AE47-3D47-03B8-65F33A5B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9" y="1237967"/>
            <a:ext cx="8848692" cy="142431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AB59CF76-4EFA-3936-ABC8-F5DAB9B6A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835" y="2423264"/>
            <a:ext cx="2907168" cy="2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9959B-B3E4-FD3F-7C01-50DB458E5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09" y="2900193"/>
            <a:ext cx="7029410" cy="34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8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6288B-B4D2-34EA-1405-EE212FA4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7" y="1909439"/>
            <a:ext cx="6083300" cy="3670300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A027A538-D044-2165-037E-4453BB29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61" y="1909439"/>
            <a:ext cx="4714651" cy="37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81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 and Cons of Rejection Sampling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8C9C00-A61C-7E70-7165-2B4E98A1DB46}"/>
                  </a:ext>
                </a:extLst>
              </p:cNvPr>
              <p:cNvSpPr txBox="1"/>
              <p:nvPr/>
            </p:nvSpPr>
            <p:spPr>
              <a:xfrm>
                <a:off x="812521" y="1253948"/>
                <a:ext cx="8589893" cy="1708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None/>
                </a:pPr>
                <a:r>
                  <a:rPr lang="en-US" b="1" dirty="0"/>
                  <a:t>Pros:</a:t>
                </a:r>
                <a:endParaRPr lang="en-US" dirty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US" dirty="0"/>
                  <a:t>• Does not require the distribution to be normalized.</a:t>
                </a:r>
              </a:p>
              <a:p>
                <a:pPr>
                  <a:spcAft>
                    <a:spcPts val="600"/>
                  </a:spcAft>
                  <a:buNone/>
                </a:pPr>
                <a:r>
                  <a:rPr lang="en-US" dirty="0"/>
                  <a:t>• Works even 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max</a:t>
                </a:r>
                <a:r>
                  <a:rPr lang="en-US" dirty="0"/>
                  <a:t> is </a:t>
                </a:r>
                <a:r>
                  <a:rPr lang="en-US" b="1" dirty="0"/>
                  <a:t>larger than the true maximum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• Applicable to </a:t>
                </a:r>
                <a:r>
                  <a:rPr lang="en-US" b="1" dirty="0"/>
                  <a:t>generic distributions</a:t>
                </a:r>
                <a:r>
                  <a:rPr lang="en-US" dirty="0"/>
                  <a:t> and does not require the evaluation of the cumulative distribution function.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8C9C00-A61C-7E70-7165-2B4E98A1D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1" y="1253948"/>
                <a:ext cx="8589893" cy="1708160"/>
              </a:xfrm>
              <a:prstGeom prst="rect">
                <a:avLst/>
              </a:prstGeom>
              <a:blipFill>
                <a:blip r:embed="rId3"/>
                <a:stretch>
                  <a:fillRect l="-442" t="-1471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C9B639-AB27-FB61-4676-6DFDFD846FA1}"/>
              </a:ext>
            </a:extLst>
          </p:cNvPr>
          <p:cNvSpPr txBox="1"/>
          <p:nvPr/>
        </p:nvSpPr>
        <p:spPr>
          <a:xfrm>
            <a:off x="812522" y="3040464"/>
            <a:ext cx="92259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b="1" dirty="0"/>
              <a:t>Cons:</a:t>
            </a:r>
            <a:endParaRPr lang="en-US" dirty="0"/>
          </a:p>
          <a:p>
            <a:pPr>
              <a:spcAft>
                <a:spcPts val="600"/>
              </a:spcAft>
              <a:buNone/>
            </a:pPr>
            <a:r>
              <a:rPr lang="en-US" dirty="0"/>
              <a:t>• Can be </a:t>
            </a:r>
            <a:r>
              <a:rPr lang="en-US" b="1" dirty="0"/>
              <a:t>inefficient</a:t>
            </a:r>
            <a:r>
              <a:rPr lang="en-US" dirty="0"/>
              <a:t> if the rejection rate is high (e.g., for highly peaked distributions).</a:t>
            </a:r>
          </a:p>
          <a:p>
            <a:pPr>
              <a:spcAft>
                <a:spcPts val="600"/>
              </a:spcAft>
            </a:pPr>
            <a:r>
              <a:rPr lang="en-US" dirty="0"/>
              <a:t>• Not directly applicable to distributions </a:t>
            </a:r>
            <a:r>
              <a:rPr lang="en-US" b="1" dirty="0"/>
              <a:t>over infinite ranges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A47CC-019A-9F3D-C4F1-0F7E84F07151}"/>
              </a:ext>
            </a:extLst>
          </p:cNvPr>
          <p:cNvSpPr txBox="1"/>
          <p:nvPr/>
        </p:nvSpPr>
        <p:spPr>
          <a:xfrm>
            <a:off x="812521" y="4283802"/>
            <a:ext cx="9444661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Generalizations of Rejection Sampling</a:t>
            </a:r>
            <a:endParaRPr lang="en-US" dirty="0"/>
          </a:p>
          <a:p>
            <a:pPr>
              <a:spcAft>
                <a:spcPts val="600"/>
              </a:spcAft>
              <a:buNone/>
            </a:pPr>
            <a:r>
              <a:rPr lang="en-US" dirty="0"/>
              <a:t>To address some of its limitations, several generalizations of rejection sampling can be used, including:</a:t>
            </a:r>
          </a:p>
          <a:p>
            <a:pPr>
              <a:spcAft>
                <a:spcPts val="600"/>
              </a:spcAft>
              <a:buNone/>
            </a:pPr>
            <a:r>
              <a:rPr lang="en-US" dirty="0"/>
              <a:t>• </a:t>
            </a:r>
            <a:r>
              <a:rPr lang="en-US" b="1" dirty="0"/>
              <a:t>Adaptive rejection sampling</a:t>
            </a:r>
            <a:r>
              <a:rPr lang="en-US" dirty="0"/>
              <a:t> by considering multiple </a:t>
            </a:r>
            <a:r>
              <a:rPr lang="en-US" b="1" dirty="0"/>
              <a:t>enveloping rectangles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  <a:buNone/>
            </a:pPr>
            <a:r>
              <a:rPr lang="en-US" dirty="0"/>
              <a:t>• </a:t>
            </a:r>
            <a:r>
              <a:rPr lang="en-US" b="1" dirty="0"/>
              <a:t>Variable transformation</a:t>
            </a:r>
            <a:r>
              <a:rPr lang="en-US" dirty="0"/>
              <a:t> to map an </a:t>
            </a:r>
            <a:r>
              <a:rPr lang="en-US" b="1" dirty="0"/>
              <a:t>infinite interval</a:t>
            </a:r>
            <a:r>
              <a:rPr lang="en-US" dirty="0"/>
              <a:t> into a finite one.</a:t>
            </a:r>
          </a:p>
          <a:p>
            <a:pPr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Sampling from a non-uniform enveloping distribution</a:t>
            </a:r>
            <a:r>
              <a:rPr lang="en-US" dirty="0"/>
              <a:t> for better efficiency.</a:t>
            </a:r>
          </a:p>
        </p:txBody>
      </p:sp>
    </p:spTree>
    <p:extLst>
      <p:ext uri="{BB962C8B-B14F-4D97-AF65-F5344CB8AC3E}">
        <p14:creationId xmlns:p14="http://schemas.microsoft.com/office/powerpoint/2010/main" val="1148460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0A28E6-8C87-AF13-1336-FE084C6D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C53-E753-912F-ECFC-F6EB2D39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6E26-621C-D849-F8A6-D59F0B04F1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FB93C-304A-6D51-0521-324F296E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1527979"/>
            <a:ext cx="9418320" cy="45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0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43DB1-51BD-85AE-7566-4513B8984F92}"/>
              </a:ext>
            </a:extLst>
          </p:cNvPr>
          <p:cNvSpPr txBox="1"/>
          <p:nvPr/>
        </p:nvSpPr>
        <p:spPr>
          <a:xfrm>
            <a:off x="693683" y="1239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Recall the calculation of an integral as statistical average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1FB47-C871-97C2-5B3E-47BABACD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07" y="1683216"/>
            <a:ext cx="2474200" cy="618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4752B-5265-2CDF-368A-2E627E2AD6CE}"/>
              </a:ext>
            </a:extLst>
          </p:cNvPr>
          <p:cNvSpPr txBox="1"/>
          <p:nvPr/>
        </p:nvSpPr>
        <p:spPr>
          <a:xfrm>
            <a:off x="5044966" y="1807825"/>
            <a:ext cx="111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2676C7-F36F-87D8-AA0C-9FF6F472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21" y="1733367"/>
            <a:ext cx="1623904" cy="638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02192-A0C2-3B90-4ED3-7A62407F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652" y="1830298"/>
            <a:ext cx="12573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9E1C73-272F-0A97-FE97-581C15E37FA5}"/>
              </a:ext>
            </a:extLst>
          </p:cNvPr>
          <p:cNvSpPr txBox="1"/>
          <p:nvPr/>
        </p:nvSpPr>
        <p:spPr>
          <a:xfrm>
            <a:off x="693683" y="242631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issues with the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unimportant regions (e.g. f is highly peaked)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Integrable singularities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E23F1-EFDA-8DB7-A24F-03ADA32524E2}"/>
              </a:ext>
            </a:extLst>
          </p:cNvPr>
          <p:cNvSpPr txBox="1"/>
          <p:nvPr/>
        </p:nvSpPr>
        <p:spPr>
          <a:xfrm>
            <a:off x="8252232" y="4410830"/>
            <a:ext cx="185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Normalization: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F4191-001B-E8FE-7D7B-F93547CAE20F}"/>
                  </a:ext>
                </a:extLst>
              </p:cNvPr>
              <p:cNvSpPr txBox="1"/>
              <p:nvPr/>
            </p:nvSpPr>
            <p:spPr>
              <a:xfrm>
                <a:off x="693683" y="4043924"/>
                <a:ext cx="7020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</a:t>
                </a:r>
                <a:r>
                  <a:rPr lang="en-US" i="1" dirty="0"/>
                  <a:t>non-uniform </a:t>
                </a:r>
                <a:r>
                  <a:rPr lang="en-US" dirty="0"/>
                  <a:t>distribution w(x) that resembles f(x).</a:t>
                </a:r>
                <a:endParaRPr lang="en-US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F4191-001B-E8FE-7D7B-F93547CA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4043924"/>
                <a:ext cx="7020910" cy="369332"/>
              </a:xfrm>
              <a:prstGeom prst="rect">
                <a:avLst/>
              </a:prstGeom>
              <a:blipFill>
                <a:blip r:embed="rId6"/>
                <a:stretch>
                  <a:fillRect l="-72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2C24007-B835-2D37-0941-CD9BAD85C7C6}"/>
              </a:ext>
            </a:extLst>
          </p:cNvPr>
          <p:cNvSpPr txBox="1"/>
          <p:nvPr/>
        </p:nvSpPr>
        <p:spPr>
          <a:xfrm>
            <a:off x="693683" y="4477572"/>
            <a:ext cx="702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integrand is then calculated as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9E9ED0-41F3-957A-719F-8CC775CD6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50" y="3079750"/>
            <a:ext cx="3416300" cy="698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A2D88B-FF85-9D69-1658-5AA1EC365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401" y="4859100"/>
            <a:ext cx="3057197" cy="580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005CD4-F861-E7BE-D2AF-8E6BF274E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413" y="5618516"/>
            <a:ext cx="2624179" cy="991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491845-C7C4-C0DC-70E7-B4AFF7727A27}"/>
              </a:ext>
            </a:extLst>
          </p:cNvPr>
          <p:cNvSpPr txBox="1"/>
          <p:nvPr/>
        </p:nvSpPr>
        <p:spPr>
          <a:xfrm>
            <a:off x="3490310" y="5955267"/>
            <a:ext cx="107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Error:</a:t>
            </a:r>
            <a:endParaRPr lang="en-US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FDF200-A826-146E-F66A-D8E0B1271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7552" y="4868492"/>
            <a:ext cx="1499500" cy="571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0D0DA7-673B-BEB0-19BC-AFED34F8E919}"/>
              </a:ext>
            </a:extLst>
          </p:cNvPr>
          <p:cNvSpPr txBox="1"/>
          <p:nvPr/>
        </p:nvSpPr>
        <p:spPr>
          <a:xfrm>
            <a:off x="693683" y="37193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Importance sampling:</a:t>
            </a:r>
          </a:p>
        </p:txBody>
      </p:sp>
    </p:spTree>
    <p:extLst>
      <p:ext uri="{BB962C8B-B14F-4D97-AF65-F5344CB8AC3E}">
        <p14:creationId xmlns:p14="http://schemas.microsoft.com/office/powerpoint/2010/main" val="967048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C61FE-0CDB-291F-7EE3-C3AEC911577C}"/>
              </a:ext>
            </a:extLst>
          </p:cNvPr>
          <p:cNvSpPr txBox="1"/>
          <p:nvPr/>
        </p:nvSpPr>
        <p:spPr>
          <a:xfrm>
            <a:off x="599089" y="2140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w(x)=1/(b-a) we recover the mean value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F48C0-A0BE-8C21-3C04-713881A2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25" y="1318502"/>
            <a:ext cx="3057197" cy="580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BA9F2-DD48-2DBC-0D78-DCA5E6CB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87" y="1072246"/>
            <a:ext cx="2421222" cy="915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EA66B-07F3-7498-2AB2-3C6177BC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389" y="2566453"/>
            <a:ext cx="2421222" cy="616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E6FB1-40D2-5619-EFC2-5CF7A569FA17}"/>
                  </a:ext>
                </a:extLst>
              </p:cNvPr>
              <p:cNvSpPr txBox="1"/>
              <p:nvPr/>
            </p:nvSpPr>
            <p:spPr>
              <a:xfrm>
                <a:off x="599089" y="3318650"/>
                <a:ext cx="6096000" cy="572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w(x)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f(x) one has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const = I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E6FB1-40D2-5619-EFC2-5CF7A569F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9" y="3318650"/>
                <a:ext cx="6096000" cy="572144"/>
              </a:xfrm>
              <a:prstGeom prst="rect">
                <a:avLst/>
              </a:prstGeom>
              <a:blipFill>
                <a:blip r:embed="rId6"/>
                <a:stretch>
                  <a:fillRect l="-62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24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20033-1707-229A-15C3-BF7DDF58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77" y="1617060"/>
            <a:ext cx="6664046" cy="36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559FB-CA29-F488-D789-5F41EF09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248322"/>
            <a:ext cx="14986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8406-419B-0D40-4AF8-5C6467C4FA6F}"/>
              </a:ext>
            </a:extLst>
          </p:cNvPr>
          <p:cNvSpPr txBox="1"/>
          <p:nvPr/>
        </p:nvSpPr>
        <p:spPr>
          <a:xfrm>
            <a:off x="4586611" y="628262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Integrable singularity at x=0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67F5CD6-68D4-F70B-A33C-F7D54D9A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01" y="2099222"/>
            <a:ext cx="5393996" cy="40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10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559FB-CA29-F488-D789-5F41EF09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248322"/>
            <a:ext cx="14986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8406-419B-0D40-4AF8-5C6467C4FA6F}"/>
              </a:ext>
            </a:extLst>
          </p:cNvPr>
          <p:cNvSpPr txBox="1"/>
          <p:nvPr/>
        </p:nvSpPr>
        <p:spPr>
          <a:xfrm>
            <a:off x="582169" y="22914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51A28-2A9F-BB7F-E759-24BAE728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3" y="3429000"/>
            <a:ext cx="4659097" cy="219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39DE7-1A32-1B10-E2CE-67FF8A10390C}"/>
              </a:ext>
            </a:extLst>
          </p:cNvPr>
          <p:cNvSpPr txBox="1"/>
          <p:nvPr/>
        </p:nvSpPr>
        <p:spPr>
          <a:xfrm>
            <a:off x="7093327" y="22914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Importance sampling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98A20-A174-5884-D9C3-B03A734F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051" y="2822640"/>
            <a:ext cx="10922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703A7-DF70-17C7-4AEC-C9A4B816C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362" y="2822640"/>
            <a:ext cx="1092200" cy="50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1E851-5715-8EDE-5119-947E2CF89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351" y="2712242"/>
            <a:ext cx="1270800" cy="670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94EDD-3782-84F0-7268-C9B3AA2CA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4940" y="2811130"/>
            <a:ext cx="6731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9B7B71-02DC-3E83-1299-A1C64CB9F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286" y="3429000"/>
            <a:ext cx="2673050" cy="1028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8E708F-2507-A42B-498E-671A87F98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1286" y="4614242"/>
            <a:ext cx="4501012" cy="10288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24514F-5671-F05C-EDA5-40B3818499A8}"/>
              </a:ext>
            </a:extLst>
          </p:cNvPr>
          <p:cNvCxnSpPr/>
          <p:nvPr/>
        </p:nvCxnSpPr>
        <p:spPr>
          <a:xfrm>
            <a:off x="8628751" y="5538952"/>
            <a:ext cx="854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D04E5E-3DC7-A702-8887-B6157738A44E}"/>
              </a:ext>
            </a:extLst>
          </p:cNvPr>
          <p:cNvCxnSpPr/>
          <p:nvPr/>
        </p:nvCxnSpPr>
        <p:spPr>
          <a:xfrm>
            <a:off x="3017151" y="5565228"/>
            <a:ext cx="854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0E47B1-DEF1-7E28-0E4B-F6E580B9B99B}"/>
              </a:ext>
            </a:extLst>
          </p:cNvPr>
          <p:cNvSpPr txBox="1"/>
          <p:nvPr/>
        </p:nvSpPr>
        <p:spPr>
          <a:xfrm>
            <a:off x="582169" y="5908490"/>
            <a:ext cx="8125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Statistical error is more than x10 smaller than in the mean value method.</a:t>
            </a:r>
          </a:p>
          <a:p>
            <a:r>
              <a:rPr lang="en-US" dirty="0"/>
              <a:t>We would need more than x100 samples in the mean value method to reach the same accuracy as importance sampling in this case.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9EC727-DFCE-CAF8-98FB-0E82DD56A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3725" y="3301857"/>
            <a:ext cx="1645919" cy="12344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5CB24F-3333-C4C6-19B7-F251BBC2AF52}"/>
              </a:ext>
            </a:extLst>
          </p:cNvPr>
          <p:cNvSpPr txBox="1"/>
          <p:nvPr/>
        </p:nvSpPr>
        <p:spPr>
          <a:xfrm>
            <a:off x="9856881" y="394340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f(x)/w(x)</a:t>
            </a:r>
          </a:p>
        </p:txBody>
      </p:sp>
    </p:spTree>
    <p:extLst>
      <p:ext uri="{BB962C8B-B14F-4D97-AF65-F5344CB8AC3E}">
        <p14:creationId xmlns:p14="http://schemas.microsoft.com/office/powerpoint/2010/main" val="232029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1429F-4CB9-A4D1-3677-EFA27593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30" y="3665763"/>
            <a:ext cx="3015342" cy="24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has some serious drawbacks: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Apart from a rather short period, it also fails many statistical randomness tests.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Linear congruential generator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1" y="2626472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instance, if one regards random numbers as components of a vector (</a:t>
            </a:r>
            <a:r>
              <a:rPr lang="en-US" sz="2000" dirty="0" err="1"/>
              <a:t>x,y</a:t>
            </a:r>
            <a:r>
              <a:rPr lang="en-US" sz="2000" dirty="0"/>
              <a:t>,…), the method tends to generate these points on a hyperplane (spectral test).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1429F-4CB9-A4D1-3677-EFA27593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30" y="3665763"/>
            <a:ext cx="3015342" cy="24934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BDE193-307D-7D54-0297-8115E52A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97" y="3516539"/>
            <a:ext cx="3872862" cy="295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4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1" y="1234607"/>
            <a:ext cx="9094476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LCG is not and should not be used in any serious calculations.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Other methods have been developed over the years and the general method of choice is </a:t>
            </a:r>
            <a:r>
              <a:rPr lang="en-US" sz="2000" b="1" dirty="0"/>
              <a:t>Mersenne Twister </a:t>
            </a:r>
            <a:r>
              <a:rPr lang="en-US" sz="2000" dirty="0"/>
              <a:t>random number generator which is implemented by default in many programming environments. 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MT has a long period of 2</a:t>
            </a:r>
            <a:r>
              <a:rPr lang="en-US" sz="2000" baseline="30000" dirty="0"/>
              <a:t>19937</a:t>
            </a:r>
            <a:r>
              <a:rPr lang="en-US" sz="2000" dirty="0"/>
              <a:t> - 1, passes most statistical randomness tests, fast, and suitable for most physical applications (except cryptography).</a:t>
            </a:r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endParaRPr lang="en-US" sz="2000" dirty="0"/>
          </a:p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It now implemented by default in many languages and we will take it for granted.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Mersenne Twister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D86C-D6A4-CFB2-EA33-809DBF70C33C}"/>
              </a:ext>
            </a:extLst>
          </p:cNvPr>
          <p:cNvSpPr txBox="1"/>
          <p:nvPr/>
        </p:nvSpPr>
        <p:spPr>
          <a:xfrm>
            <a:off x="767981" y="493122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69084-5333-8C89-099E-A09BE2FA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42" y="5430705"/>
            <a:ext cx="4385077" cy="595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3C787-AF83-8901-4E30-7818EB08F18F}"/>
              </a:ext>
            </a:extLst>
          </p:cNvPr>
          <p:cNvSpPr txBox="1"/>
          <p:nvPr/>
        </p:nvSpPr>
        <p:spPr>
          <a:xfrm>
            <a:off x="7288525" y="4931228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(since C++11):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9C048-6A67-7931-13FF-418CC7A01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8"/>
          <a:stretch/>
        </p:blipFill>
        <p:spPr>
          <a:xfrm>
            <a:off x="9597919" y="4343399"/>
            <a:ext cx="2247731" cy="22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7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3040</Words>
  <Application>Microsoft Macintosh PowerPoint</Application>
  <PresentationFormat>Widescreen</PresentationFormat>
  <Paragraphs>364</Paragraphs>
  <Slides>69</Slides>
  <Notes>69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(Pseudo-)random numbers</vt:lpstr>
      <vt:lpstr>Pseudo-random numbers on a computer</vt:lpstr>
      <vt:lpstr>Linear congruential generator</vt:lpstr>
      <vt:lpstr>Linear congruential generator: Example</vt:lpstr>
      <vt:lpstr>Linear congruential generator</vt:lpstr>
      <vt:lpstr>Linear congruential generator</vt:lpstr>
      <vt:lpstr>Linear congruential generator</vt:lpstr>
      <vt:lpstr>Mersenne Twister</vt:lpstr>
      <vt:lpstr>Mersenne Twister</vt:lpstr>
      <vt:lpstr>Random seed</vt:lpstr>
      <vt:lpstr>Simulation example: Radioactive decay</vt:lpstr>
      <vt:lpstr>Simulation example: Radioactive decay</vt:lpstr>
      <vt:lpstr>Simulation example: Radioactive decay</vt:lpstr>
      <vt:lpstr>Simulation example: Brownian motion</vt:lpstr>
      <vt:lpstr>Simulation example: Brownian motion</vt:lpstr>
      <vt:lpstr>Computing integrals: Estimating the area under the curve</vt:lpstr>
      <vt:lpstr>Computing integrals: Estimating the area under the curve</vt:lpstr>
      <vt:lpstr>Computing integrals: Estimating the area under the curve</vt:lpstr>
      <vt:lpstr>Computing pi</vt:lpstr>
      <vt:lpstr>Computing π</vt:lpstr>
      <vt:lpstr>Computing π</vt:lpstr>
      <vt:lpstr>Computing pi</vt:lpstr>
      <vt:lpstr>Computing pi</vt:lpstr>
      <vt:lpstr>Computing integral as the average</vt:lpstr>
      <vt:lpstr>Computing integral as the average</vt:lpstr>
      <vt:lpstr>Computing integral as the average</vt:lpstr>
      <vt:lpstr>Another way to compute pi</vt:lpstr>
      <vt:lpstr>Another way to compute pi</vt:lpstr>
      <vt:lpstr>Computing multi-dimensional integrals</vt:lpstr>
      <vt:lpstr>Computing multi-dimensional integrals: Monte Carlo</vt:lpstr>
      <vt:lpstr>Computing multi-dimensional integrals: Monte Carlo</vt:lpstr>
      <vt:lpstr>Computing multi-dimensional integrals: Monte Carlo</vt:lpstr>
      <vt:lpstr>Volume of a D-dimensional ball (hypersphere)</vt:lpstr>
      <vt:lpstr>Volume of a D-dimensional ball (hypersphere)</vt:lpstr>
      <vt:lpstr>Volume of a D-dimensional ball (hypersphere)</vt:lpstr>
      <vt:lpstr>Nonuniformly distributed random numbers</vt:lpstr>
      <vt:lpstr>Inverse transform sampling</vt:lpstr>
      <vt:lpstr>Inverse transform sampling</vt:lpstr>
      <vt:lpstr>Inverse transform sampling</vt:lpstr>
      <vt:lpstr>Inverse transform sampling: Exponential distribution</vt:lpstr>
      <vt:lpstr>Inverse transform sampling</vt:lpstr>
      <vt:lpstr>Sampling radioactive decay time</vt:lpstr>
      <vt:lpstr>Sampling points inside a circle</vt:lpstr>
      <vt:lpstr>Sampling points inside a circle</vt:lpstr>
      <vt:lpstr>Sampling points inside a circle</vt:lpstr>
      <vt:lpstr>Sampling points inside a circle</vt:lpstr>
      <vt:lpstr>Sampling points inside a circle</vt:lpstr>
      <vt:lpstr>Sampling points inside a circle</vt:lpstr>
      <vt:lpstr>Sampling points inside a circle</vt:lpstr>
      <vt:lpstr>Sampling points inside a circle</vt:lpstr>
      <vt:lpstr>Sampling of an Isotropic Direction in 3D</vt:lpstr>
      <vt:lpstr>Sampling of an Isotropic Direction in 3D</vt:lpstr>
      <vt:lpstr>Sampling an isotropic direction</vt:lpstr>
      <vt:lpstr>Sampling an isotropic direction</vt:lpstr>
      <vt:lpstr>Sampling normally distributed variables</vt:lpstr>
      <vt:lpstr>Sampling normally distributed variables</vt:lpstr>
      <vt:lpstr>Sampling normally distributed variables</vt:lpstr>
      <vt:lpstr>Sampling normally distributed variables</vt:lpstr>
      <vt:lpstr>Rejection sampling</vt:lpstr>
      <vt:lpstr>Rejection sampling</vt:lpstr>
      <vt:lpstr>Rejection sampling</vt:lpstr>
      <vt:lpstr>Pros and Cons of Rejection Sampling</vt:lpstr>
      <vt:lpstr>Rejection sampling</vt:lpstr>
      <vt:lpstr>Importance sampling</vt:lpstr>
      <vt:lpstr>Importance sampling</vt:lpstr>
      <vt:lpstr>Importance sampling</vt:lpstr>
      <vt:lpstr>Importance sampling: Example</vt:lpstr>
      <vt:lpstr>Importance sampling: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1228</cp:revision>
  <cp:lastPrinted>2018-05-12T22:28:36Z</cp:lastPrinted>
  <dcterms:created xsi:type="dcterms:W3CDTF">2018-05-07T16:28:28Z</dcterms:created>
  <dcterms:modified xsi:type="dcterms:W3CDTF">2025-03-27T09:01:04Z</dcterms:modified>
</cp:coreProperties>
</file>